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313" r:id="rId3"/>
    <p:sldId id="328" r:id="rId4"/>
    <p:sldId id="317" r:id="rId5"/>
    <p:sldId id="300" r:id="rId6"/>
    <p:sldId id="330" r:id="rId7"/>
    <p:sldId id="273" r:id="rId8"/>
    <p:sldId id="298" r:id="rId9"/>
    <p:sldId id="307" r:id="rId10"/>
    <p:sldId id="319" r:id="rId11"/>
    <p:sldId id="289" r:id="rId12"/>
    <p:sldId id="312" r:id="rId13"/>
    <p:sldId id="318" r:id="rId14"/>
    <p:sldId id="299" r:id="rId15"/>
    <p:sldId id="305" r:id="rId16"/>
    <p:sldId id="301" r:id="rId17"/>
    <p:sldId id="303" r:id="rId18"/>
    <p:sldId id="268" r:id="rId19"/>
    <p:sldId id="320" r:id="rId20"/>
    <p:sldId id="321" r:id="rId21"/>
    <p:sldId id="327" r:id="rId22"/>
    <p:sldId id="266" r:id="rId23"/>
    <p:sldId id="322" r:id="rId24"/>
    <p:sldId id="323" r:id="rId25"/>
    <p:sldId id="324" r:id="rId26"/>
    <p:sldId id="310" r:id="rId27"/>
    <p:sldId id="326" r:id="rId28"/>
    <p:sldId id="304" r:id="rId29"/>
    <p:sldId id="325" r:id="rId30"/>
    <p:sldId id="262" r:id="rId31"/>
  </p:sldIdLst>
  <p:sldSz cx="9144000" cy="6858000" type="screen4x3"/>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34"/>
    <a:srgbClr val="4F81BD"/>
    <a:srgbClr val="00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3" autoAdjust="0"/>
    <p:restoredTop sz="93434" autoAdjust="0"/>
  </p:normalViewPr>
  <p:slideViewPr>
    <p:cSldViewPr snapToObjects="1">
      <p:cViewPr varScale="1">
        <p:scale>
          <a:sx n="80" d="100"/>
          <a:sy n="80" d="100"/>
        </p:scale>
        <p:origin x="-1003"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2900"/>
          </a:xfrm>
          <a:prstGeom prst="rect">
            <a:avLst/>
          </a:prstGeom>
        </p:spPr>
        <p:txBody>
          <a:bodyPr vert="horz" lIns="91440" tIns="45720" rIns="91440" bIns="45720" rtlCol="0"/>
          <a:lstStyle>
            <a:lvl1pPr algn="r">
              <a:defRPr sz="1200"/>
            </a:lvl1pPr>
          </a:lstStyle>
          <a:p>
            <a:fld id="{01A488E3-01CF-4C7E-B301-5E6070E31BFB}" type="datetimeFigureOut">
              <a:rPr lang="en-US" smtClean="0"/>
              <a:pPr/>
              <a:t>5/4/2015</a:t>
            </a:fld>
            <a:endParaRPr lang="en-US"/>
          </a:p>
        </p:txBody>
      </p:sp>
      <p:sp>
        <p:nvSpPr>
          <p:cNvPr id="4" name="Footer Placeholder 3"/>
          <p:cNvSpPr>
            <a:spLocks noGrp="1"/>
          </p:cNvSpPr>
          <p:nvPr>
            <p:ph type="ftr" sz="quarter" idx="2"/>
          </p:nvPr>
        </p:nvSpPr>
        <p:spPr>
          <a:xfrm>
            <a:off x="0" y="6513910"/>
            <a:ext cx="402844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13910"/>
            <a:ext cx="4028440" cy="342900"/>
          </a:xfrm>
          <a:prstGeom prst="rect">
            <a:avLst/>
          </a:prstGeom>
        </p:spPr>
        <p:txBody>
          <a:bodyPr vert="horz" lIns="91440" tIns="45720" rIns="91440" bIns="45720" rtlCol="0" anchor="b"/>
          <a:lstStyle>
            <a:lvl1pPr algn="r">
              <a:defRPr sz="1200"/>
            </a:lvl1pPr>
          </a:lstStyle>
          <a:p>
            <a:fld id="{74490747-241A-4B7B-8FE3-D2B61B5728C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09" y="0"/>
            <a:ext cx="4028440" cy="342900"/>
          </a:xfrm>
          <a:prstGeom prst="rect">
            <a:avLst/>
          </a:prstGeom>
        </p:spPr>
        <p:txBody>
          <a:bodyPr vert="horz" lIns="91440" tIns="45720" rIns="91440" bIns="45720" rtlCol="0"/>
          <a:lstStyle>
            <a:lvl1pPr algn="r">
              <a:defRPr sz="1200"/>
            </a:lvl1pPr>
          </a:lstStyle>
          <a:p>
            <a:fld id="{EB677688-E571-4A78-9A16-B76E8B0021C2}" type="datetimeFigureOut">
              <a:rPr lang="en-US" smtClean="0"/>
              <a:pPr/>
              <a:t>5/4/2015</a:t>
            </a:fld>
            <a:endParaRPr lang="en-US"/>
          </a:p>
        </p:txBody>
      </p:sp>
      <p:sp>
        <p:nvSpPr>
          <p:cNvPr id="4" name="Slide Image Placeholder 3"/>
          <p:cNvSpPr>
            <a:spLocks noGrp="1" noRot="1" noChangeAspect="1"/>
          </p:cNvSpPr>
          <p:nvPr>
            <p:ph type="sldImg" idx="2"/>
          </p:nvPr>
        </p:nvSpPr>
        <p:spPr>
          <a:xfrm>
            <a:off x="29337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257550"/>
            <a:ext cx="743712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02844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13910"/>
            <a:ext cx="4028440" cy="342900"/>
          </a:xfrm>
          <a:prstGeom prst="rect">
            <a:avLst/>
          </a:prstGeom>
        </p:spPr>
        <p:txBody>
          <a:bodyPr vert="horz" lIns="91440" tIns="45720" rIns="91440" bIns="45720" rtlCol="0" anchor="b"/>
          <a:lstStyle>
            <a:lvl1pPr algn="r">
              <a:defRPr sz="1200"/>
            </a:lvl1pPr>
          </a:lstStyle>
          <a:p>
            <a:fld id="{3B5BC654-F1AA-4F79-8EB1-E8CBEA1829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5BC654-F1AA-4F79-8EB1-E8CBEA182906}"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5BC654-F1AA-4F79-8EB1-E8CBEA182906}"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construct 3-D particle geometries</a:t>
            </a:r>
            <a:r>
              <a:rPr lang="en-US" baseline="0" dirty="0" smtClean="0"/>
              <a:t> from micrographs of wood</a:t>
            </a:r>
          </a:p>
          <a:p>
            <a:r>
              <a:rPr lang="en-US" baseline="0" dirty="0" smtClean="0"/>
              <a:t>analyze 3-D particle model at fast pyrolysis conditions</a:t>
            </a:r>
          </a:p>
          <a:p>
            <a:r>
              <a:rPr lang="en-US" dirty="0" smtClean="0"/>
              <a:t>validate and compare 3-D</a:t>
            </a:r>
            <a:r>
              <a:rPr lang="en-US" baseline="0" dirty="0" smtClean="0"/>
              <a:t> results with low-order model</a:t>
            </a:r>
            <a:endParaRPr lang="en-US" dirty="0"/>
          </a:p>
        </p:txBody>
      </p:sp>
      <p:sp>
        <p:nvSpPr>
          <p:cNvPr id="4" name="Slide Number Placeholder 3"/>
          <p:cNvSpPr>
            <a:spLocks noGrp="1"/>
          </p:cNvSpPr>
          <p:nvPr>
            <p:ph type="sldNum" sz="quarter" idx="10"/>
          </p:nvPr>
        </p:nvSpPr>
        <p:spPr/>
        <p:txBody>
          <a:bodyPr/>
          <a:lstStyle/>
          <a:p>
            <a:fld id="{3B5BC654-F1AA-4F79-8EB1-E8CBEA182906}"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gas as non-condensable volatiles = H2, CO, CO2, H2O, CH4 (light gases)</a:t>
            </a:r>
          </a:p>
          <a:p>
            <a:r>
              <a:rPr lang="en-US" dirty="0" smtClean="0"/>
              <a:t>tar as condensable volatiles = heavy organics &amp; inorganic molecules, escape solid phase as vapor &amp; liquid in a mist or aerosol form</a:t>
            </a:r>
          </a:p>
          <a:p>
            <a:endParaRPr lang="en-US" dirty="0"/>
          </a:p>
        </p:txBody>
      </p:sp>
      <p:sp>
        <p:nvSpPr>
          <p:cNvPr id="4" name="Slide Number Placeholder 3"/>
          <p:cNvSpPr>
            <a:spLocks noGrp="1"/>
          </p:cNvSpPr>
          <p:nvPr>
            <p:ph type="sldNum" sz="quarter" idx="10"/>
          </p:nvPr>
        </p:nvSpPr>
        <p:spPr/>
        <p:txBody>
          <a:bodyPr/>
          <a:lstStyle/>
          <a:p>
            <a:fld id="{3B5BC654-F1AA-4F79-8EB1-E8CBEA182906}"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A4E1B3-C5CD-42A6-8679-49CDB5D40EFF}" type="datetime1">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76B89-B934-42B7-BBE1-B47766382D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D6D30-8039-4AAF-B49D-617A934FF7F3}" type="datetime1">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76B89-B934-42B7-BBE1-B47766382D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2E4A8-0487-4CBB-9164-691864A1E264}" type="datetime1">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76B89-B934-42B7-BBE1-B47766382D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492875"/>
            <a:ext cx="2133600" cy="365125"/>
          </a:xfrm>
        </p:spPr>
        <p:txBody>
          <a:bodyPr/>
          <a:lstStyle>
            <a:lvl1pPr>
              <a:defRPr>
                <a:solidFill>
                  <a:schemeClr val="tx1"/>
                </a:solidFill>
              </a:defRPr>
            </a:lvl1pPr>
          </a:lstStyle>
          <a:p>
            <a:fld id="{E988E6F1-101D-419E-BFAC-28F0A21EDBC0}" type="datetime1">
              <a:rPr lang="en-US" smtClean="0"/>
              <a:pPr/>
              <a:t>5/4/2015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492875"/>
            <a:ext cx="2133600" cy="365125"/>
          </a:xfrm>
        </p:spPr>
        <p:txBody>
          <a:bodyPr/>
          <a:lstStyle>
            <a:lvl1pPr>
              <a:defRPr b="0" i="0" baseline="0">
                <a:latin typeface="Arial" pitchFamily="34" charset="0"/>
                <a:cs typeface="Arial" pitchFamily="34" charset="0"/>
              </a:defRPr>
            </a:lvl1pPr>
          </a:lstStyle>
          <a:p>
            <a:fld id="{4C976B89-B934-42B7-BBE1-B47766382D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812D1-57C2-4F02-9C23-C675FFCD7A8A}" type="datetime1">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76B89-B934-42B7-BBE1-B47766382D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B72DF-F57A-44A6-BD3F-00F02CE06B9A}" type="datetime1">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76B89-B934-42B7-BBE1-B47766382D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5E16B-20B7-4886-BCF9-8F253BB5B95E}" type="datetime1">
              <a:rPr lang="en-US" smtClean="0"/>
              <a:pPr/>
              <a:t>5/4/2015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76B89-B934-42B7-BBE1-B47766382D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4CFD64-64CC-4406-81CE-7DE84B49FFF6}" type="datetime1">
              <a:rPr lang="en-US" smtClean="0"/>
              <a:pPr/>
              <a:t>5/4/2015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76B89-B934-42B7-BBE1-B47766382D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7B154-042B-4A5F-8594-7030A4412B39}" type="datetime1">
              <a:rPr lang="en-US" smtClean="0"/>
              <a:pPr/>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76B89-B934-42B7-BBE1-B47766382D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B856B-0BC5-4B36-8DF7-C147410F2A7E}" type="datetime1">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76B89-B934-42B7-BBE1-B47766382D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8D0D9-D0C7-4D44-9318-D1D306DD30AD}" type="datetime1">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76B89-B934-42B7-BBE1-B47766382D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A5A32-AB85-469D-959D-8E8D56E7C827}" type="datetime1">
              <a:rPr lang="en-US" smtClean="0"/>
              <a:pPr/>
              <a:t>5/4/2015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C976B89-B934-42B7-BBE1-B47766382D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600200"/>
          </a:xfrm>
        </p:spPr>
        <p:txBody>
          <a:bodyPr>
            <a:normAutofit/>
          </a:bodyPr>
          <a:lstStyle/>
          <a:p>
            <a:r>
              <a:rPr lang="en-US" sz="2600" dirty="0" smtClean="0">
                <a:latin typeface="+mn-lt"/>
              </a:rPr>
              <a:t>Gavin Wiggins (ORNL)</a:t>
            </a:r>
            <a:br>
              <a:rPr lang="en-US" sz="2600" dirty="0" smtClean="0">
                <a:latin typeface="+mn-lt"/>
              </a:rPr>
            </a:br>
            <a:r>
              <a:rPr lang="en-US" sz="2600" dirty="0" smtClean="0">
                <a:latin typeface="+mn-lt"/>
              </a:rPr>
              <a:t>Stuart Daw (ORNL)</a:t>
            </a:r>
            <a:br>
              <a:rPr lang="en-US" sz="2600" dirty="0" smtClean="0">
                <a:latin typeface="+mn-lt"/>
              </a:rPr>
            </a:br>
            <a:r>
              <a:rPr lang="en-US" sz="2600" dirty="0" smtClean="0">
                <a:latin typeface="+mn-lt"/>
              </a:rPr>
              <a:t>Jack Halow (Separation Design)</a:t>
            </a:r>
            <a:endParaRPr lang="en-US" sz="2600" baseline="30000" dirty="0">
              <a:solidFill>
                <a:schemeClr val="bg1">
                  <a:lumMod val="65000"/>
                </a:schemeClr>
              </a:solidFill>
              <a:latin typeface="+mn-lt"/>
            </a:endParaRPr>
          </a:p>
        </p:txBody>
      </p:sp>
      <p:sp>
        <p:nvSpPr>
          <p:cNvPr id="3" name="Subtitle 2"/>
          <p:cNvSpPr>
            <a:spLocks noGrp="1"/>
          </p:cNvSpPr>
          <p:nvPr>
            <p:ph type="subTitle" idx="1"/>
          </p:nvPr>
        </p:nvSpPr>
        <p:spPr>
          <a:xfrm>
            <a:off x="1371600" y="4019550"/>
            <a:ext cx="6400800" cy="1162050"/>
          </a:xfrm>
        </p:spPr>
        <p:txBody>
          <a:bodyPr>
            <a:normAutofit/>
          </a:bodyPr>
          <a:lstStyle/>
          <a:p>
            <a:r>
              <a:rPr lang="en-US" sz="2600" dirty="0" smtClean="0"/>
              <a:t>AIChE 2014 Annual Meeting</a:t>
            </a:r>
          </a:p>
          <a:p>
            <a:r>
              <a:rPr lang="en-US" sz="2600" dirty="0" smtClean="0"/>
              <a:t>Thursday, Nov. 20, 2014</a:t>
            </a:r>
          </a:p>
        </p:txBody>
      </p:sp>
      <p:sp>
        <p:nvSpPr>
          <p:cNvPr id="4" name="Rectangle 3"/>
          <p:cNvSpPr/>
          <p:nvPr/>
        </p:nvSpPr>
        <p:spPr>
          <a:xfrm>
            <a:off x="0" y="-1"/>
            <a:ext cx="9144000" cy="1828801"/>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effectLst>
                  <a:outerShdw blurRad="38100" dist="38100" dir="2700000" algn="tl">
                    <a:srgbClr val="000000">
                      <a:alpha val="43137"/>
                    </a:srgbClr>
                  </a:outerShdw>
                </a:effectLst>
                <a:latin typeface="+mj-lt"/>
              </a:rPr>
              <a:t>Low-Order Modeling of Biomass Particle Mixing and Reaction in a Bubbling-Bed Fast Pyrolysis Reactor</a:t>
            </a:r>
          </a:p>
        </p:txBody>
      </p:sp>
      <p:pic>
        <p:nvPicPr>
          <p:cNvPr id="18434" name="Picture 2" descr="https://portal09.ornl.gov/sites/cm/branding/Logo%20Downloads/ORNL%20Two-line_color.png"/>
          <p:cNvPicPr>
            <a:picLocks noChangeAspect="1" noChangeArrowheads="1"/>
          </p:cNvPicPr>
          <p:nvPr/>
        </p:nvPicPr>
        <p:blipFill>
          <a:blip r:embed="rId2" cstate="print"/>
          <a:srcRect/>
          <a:stretch>
            <a:fillRect/>
          </a:stretch>
        </p:blipFill>
        <p:spPr bwMode="auto">
          <a:xfrm>
            <a:off x="6407999" y="6110943"/>
            <a:ext cx="2659801" cy="640080"/>
          </a:xfrm>
          <a:prstGeom prst="rect">
            <a:avLst/>
          </a:prstGeom>
          <a:noFill/>
        </p:spPr>
      </p:pic>
      <p:sp>
        <p:nvSpPr>
          <p:cNvPr id="8" name="TextBox 7"/>
          <p:cNvSpPr txBox="1"/>
          <p:nvPr/>
        </p:nvSpPr>
        <p:spPr>
          <a:xfrm>
            <a:off x="0" y="6443246"/>
            <a:ext cx="2685966" cy="307777"/>
          </a:xfrm>
          <a:prstGeom prst="rect">
            <a:avLst/>
          </a:prstGeom>
          <a:noFill/>
        </p:spPr>
        <p:txBody>
          <a:bodyPr wrap="square" rtlCol="0">
            <a:spAutoFit/>
          </a:bodyPr>
          <a:lstStyle/>
          <a:p>
            <a:r>
              <a:rPr lang="en-US" sz="1400" dirty="0" smtClean="0">
                <a:solidFill>
                  <a:srgbClr val="C00000"/>
                </a:solidFill>
              </a:rPr>
              <a:t>http://energy.ornl.gov/cpc</a:t>
            </a:r>
            <a:endParaRPr lang="en-US" sz="1400" dirty="0">
              <a:solidFill>
                <a:srgbClr val="C00000"/>
              </a:solidFill>
            </a:endParaRPr>
          </a:p>
        </p:txBody>
      </p:sp>
      <p:pic>
        <p:nvPicPr>
          <p:cNvPr id="18435" name="Picture 3" descr="C:\Users\g72\Desktop\copy-Icon-O-e1404147914303.png"/>
          <p:cNvPicPr>
            <a:picLocks noChangeAspect="1" noChangeArrowheads="1"/>
          </p:cNvPicPr>
          <p:nvPr/>
        </p:nvPicPr>
        <p:blipFill>
          <a:blip r:embed="rId3" cstate="print"/>
          <a:srcRect/>
          <a:stretch>
            <a:fillRect/>
          </a:stretch>
        </p:blipFill>
        <p:spPr bwMode="auto">
          <a:xfrm>
            <a:off x="76200" y="5765541"/>
            <a:ext cx="1073296" cy="731520"/>
          </a:xfrm>
          <a:prstGeom prst="rect">
            <a:avLst/>
          </a:prstGeom>
          <a:noFill/>
        </p:spPr>
      </p:pic>
      <p:sp>
        <p:nvSpPr>
          <p:cNvPr id="11" name="TextBox 10"/>
          <p:cNvSpPr txBox="1"/>
          <p:nvPr/>
        </p:nvSpPr>
        <p:spPr>
          <a:xfrm>
            <a:off x="1130300" y="5765541"/>
            <a:ext cx="1981200" cy="731520"/>
          </a:xfrm>
          <a:prstGeom prst="rect">
            <a:avLst/>
          </a:prstGeom>
          <a:noFill/>
        </p:spPr>
        <p:txBody>
          <a:bodyPr wrap="square" rtlCol="0">
            <a:spAutoFit/>
          </a:bodyPr>
          <a:lstStyle/>
          <a:p>
            <a:r>
              <a:rPr lang="en-US" sz="1400" dirty="0" smtClean="0"/>
              <a:t>Computational</a:t>
            </a:r>
          </a:p>
          <a:p>
            <a:r>
              <a:rPr lang="en-US" sz="1400" dirty="0" smtClean="0"/>
              <a:t>Pyrolysis</a:t>
            </a:r>
          </a:p>
          <a:p>
            <a:r>
              <a:rPr lang="en-US" sz="1400" dirty="0" smtClean="0"/>
              <a:t>Consortium</a:t>
            </a:r>
            <a:endParaRPr lang="en-US" sz="1400" dirty="0"/>
          </a:p>
        </p:txBody>
      </p:sp>
      <p:pic>
        <p:nvPicPr>
          <p:cNvPr id="29698" name="Picture 2" descr="SDGroup banner"/>
          <p:cNvPicPr>
            <a:picLocks noChangeAspect="1" noChangeArrowheads="1"/>
          </p:cNvPicPr>
          <p:nvPr/>
        </p:nvPicPr>
        <p:blipFill>
          <a:blip r:embed="rId4" cstate="print"/>
          <a:srcRect/>
          <a:stretch>
            <a:fillRect/>
          </a:stretch>
        </p:blipFill>
        <p:spPr bwMode="auto">
          <a:xfrm>
            <a:off x="2533566" y="6172200"/>
            <a:ext cx="3562434" cy="51457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2879639"/>
          </a:xfrm>
        </p:spPr>
        <p:txBody>
          <a:bodyPr>
            <a:normAutofit/>
          </a:bodyPr>
          <a:lstStyle/>
          <a:p>
            <a:pPr marL="174625" indent="-174625"/>
            <a:r>
              <a:rPr lang="en-US" sz="2400" dirty="0" smtClean="0"/>
              <a:t>Particle does not shrink</a:t>
            </a:r>
          </a:p>
          <a:p>
            <a:pPr marL="174625" indent="-174625"/>
            <a:r>
              <a:rPr lang="en-US" sz="2400" dirty="0" smtClean="0"/>
              <a:t>Thermal properties (c</a:t>
            </a:r>
            <a:r>
              <a:rPr lang="en-US" sz="2400" baseline="-25000" dirty="0" smtClean="0"/>
              <a:t>p</a:t>
            </a:r>
            <a:r>
              <a:rPr lang="en-US" sz="2400" dirty="0" smtClean="0"/>
              <a:t>, k) vary with temperature</a:t>
            </a:r>
          </a:p>
          <a:p>
            <a:pPr marL="174625" indent="-174625"/>
            <a:r>
              <a:rPr lang="en-US" sz="2400" dirty="0" smtClean="0"/>
              <a:t>Catalytic effects of ash are neglected</a:t>
            </a:r>
          </a:p>
          <a:p>
            <a:pPr marL="174625" indent="-174625"/>
            <a:r>
              <a:rPr lang="en-US" sz="2400" dirty="0" smtClean="0"/>
              <a:t>Gases immediately leave the particle</a:t>
            </a:r>
          </a:p>
          <a:p>
            <a:pPr marL="174625" indent="-174625"/>
            <a:r>
              <a:rPr lang="en-US" sz="2400" dirty="0" smtClean="0"/>
              <a:t>Effects of mass transport are not accounted for</a:t>
            </a:r>
          </a:p>
        </p:txBody>
      </p:sp>
      <p:sp>
        <p:nvSpPr>
          <p:cNvPr id="4" name="Slide Number Placeholder 3"/>
          <p:cNvSpPr>
            <a:spLocks noGrp="1"/>
          </p:cNvSpPr>
          <p:nvPr>
            <p:ph type="sldNum" sz="quarter" idx="12"/>
          </p:nvPr>
        </p:nvSpPr>
        <p:spPr/>
        <p:txBody>
          <a:bodyPr/>
          <a:lstStyle/>
          <a:p>
            <a:fld id="{4C976B89-B934-42B7-BBE1-B47766382DCC}" type="slidenum">
              <a:rPr lang="en-US" smtClean="0"/>
              <a:pPr/>
              <a:t>10</a:t>
            </a:fld>
            <a:endParaRPr lang="en-US"/>
          </a:p>
        </p:txBody>
      </p:sp>
      <p:sp>
        <p:nvSpPr>
          <p:cNvPr id="5" name="Rectangle 4"/>
          <p:cNvSpPr/>
          <p:nvPr/>
        </p:nvSpPr>
        <p:spPr>
          <a:xfrm>
            <a:off x="0" y="0"/>
            <a:ext cx="9144000" cy="54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Other LOIP Assumptions</a:t>
            </a:r>
          </a:p>
        </p:txBody>
      </p:sp>
      <p:sp>
        <p:nvSpPr>
          <p:cNvPr id="6" name="Oval 5"/>
          <p:cNvSpPr/>
          <p:nvPr/>
        </p:nvSpPr>
        <p:spPr>
          <a:xfrm>
            <a:off x="3427566" y="3826306"/>
            <a:ext cx="2286000" cy="2286000"/>
          </a:xfrm>
          <a:prstGeom prst="ellipse">
            <a:avLst/>
          </a:prstGeom>
          <a:gradFill flip="none" rotWithShape="1">
            <a:gsLst>
              <a:gs pos="56000">
                <a:schemeClr val="accent6">
                  <a:lumMod val="50000"/>
                </a:schemeClr>
              </a:gs>
              <a:gs pos="69000">
                <a:schemeClr val="tx1">
                  <a:lumMod val="65000"/>
                  <a:lumOff val="35000"/>
                </a:schemeClr>
              </a:gs>
            </a:gsLst>
            <a:path path="circle">
              <a:fillToRect l="50000" t="50000" r="50000" b="50000"/>
            </a:path>
            <a:tileRect/>
          </a:gradFill>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US">
              <a:solidFill>
                <a:prstClr val="white"/>
              </a:solidFill>
            </a:endParaRPr>
          </a:p>
        </p:txBody>
      </p:sp>
      <p:sp>
        <p:nvSpPr>
          <p:cNvPr id="7" name="Oval 6"/>
          <p:cNvSpPr/>
          <p:nvPr/>
        </p:nvSpPr>
        <p:spPr>
          <a:xfrm>
            <a:off x="3436951" y="3825804"/>
            <a:ext cx="2286000" cy="2286000"/>
          </a:xfrm>
          <a:prstGeom prst="ellipse">
            <a:avLst/>
          </a:prstGeom>
          <a:gradFill flip="none" rotWithShape="1">
            <a:gsLst>
              <a:gs pos="20000">
                <a:schemeClr val="accent3">
                  <a:lumMod val="60000"/>
                  <a:lumOff val="40000"/>
                </a:schemeClr>
              </a:gs>
              <a:gs pos="100000">
                <a:srgbClr val="008000"/>
              </a:gs>
            </a:gsLst>
            <a:path path="circle">
              <a:fillToRect l="50000" t="50000" r="50000" b="50000"/>
            </a:path>
            <a:tileRect/>
          </a:gradFill>
          <a:ln w="19050">
            <a:solidFill>
              <a:schemeClr val="accent3">
                <a:lumMod val="5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6324600" y="4784138"/>
            <a:ext cx="595035" cy="369332"/>
          </a:xfrm>
          <a:prstGeom prst="rect">
            <a:avLst/>
          </a:prstGeom>
          <a:noFill/>
        </p:spPr>
        <p:txBody>
          <a:bodyPr wrap="none" rtlCol="0">
            <a:spAutoFit/>
          </a:bodyPr>
          <a:lstStyle/>
          <a:p>
            <a:pPr defTabSz="457200"/>
            <a:r>
              <a:rPr lang="en-US" dirty="0" smtClean="0">
                <a:solidFill>
                  <a:prstClr val="black"/>
                </a:solidFill>
              </a:rPr>
              <a:t>char</a:t>
            </a:r>
            <a:endParaRPr lang="en-US" dirty="0">
              <a:solidFill>
                <a:prstClr val="black"/>
              </a:solidFill>
            </a:endParaRPr>
          </a:p>
        </p:txBody>
      </p:sp>
      <p:sp>
        <p:nvSpPr>
          <p:cNvPr id="9" name="TextBox 8"/>
          <p:cNvSpPr txBox="1"/>
          <p:nvPr/>
        </p:nvSpPr>
        <p:spPr>
          <a:xfrm>
            <a:off x="6338314" y="4295134"/>
            <a:ext cx="1967486" cy="369332"/>
          </a:xfrm>
          <a:prstGeom prst="rect">
            <a:avLst/>
          </a:prstGeom>
          <a:noFill/>
        </p:spPr>
        <p:txBody>
          <a:bodyPr wrap="square" rtlCol="0">
            <a:spAutoFit/>
          </a:bodyPr>
          <a:lstStyle/>
          <a:p>
            <a:pPr defTabSz="457200"/>
            <a:r>
              <a:rPr lang="en-US" dirty="0" smtClean="0">
                <a:solidFill>
                  <a:prstClr val="black"/>
                </a:solidFill>
              </a:rPr>
              <a:t>biomass particle</a:t>
            </a:r>
          </a:p>
        </p:txBody>
      </p:sp>
      <p:cxnSp>
        <p:nvCxnSpPr>
          <p:cNvPr id="10" name="Straight Arrow Connector 9"/>
          <p:cNvCxnSpPr>
            <a:stCxn id="8" idx="1"/>
          </p:cNvCxnSpPr>
          <p:nvPr/>
        </p:nvCxnSpPr>
        <p:spPr>
          <a:xfrm flipH="1">
            <a:off x="5378790" y="4968804"/>
            <a:ext cx="945810" cy="184666"/>
          </a:xfrm>
          <a:prstGeom prst="straightConnector1">
            <a:avLst/>
          </a:prstGeom>
          <a:ln>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750771" y="6172200"/>
            <a:ext cx="1659429" cy="369332"/>
          </a:xfrm>
          <a:prstGeom prst="rect">
            <a:avLst/>
          </a:prstGeom>
        </p:spPr>
        <p:txBody>
          <a:bodyPr wrap="none">
            <a:spAutoFit/>
          </a:bodyPr>
          <a:lstStyle/>
          <a:p>
            <a:pPr defTabSz="457200"/>
            <a:r>
              <a:rPr lang="en-US" dirty="0" smtClean="0">
                <a:solidFill>
                  <a:prstClr val="black"/>
                </a:solidFill>
              </a:rPr>
              <a:t>T</a:t>
            </a:r>
            <a:r>
              <a:rPr lang="en-US" baseline="-25000" dirty="0" smtClean="0">
                <a:solidFill>
                  <a:prstClr val="black"/>
                </a:solidFill>
              </a:rPr>
              <a:t> ∞</a:t>
            </a:r>
            <a:r>
              <a:rPr lang="en-US" dirty="0" smtClean="0">
                <a:solidFill>
                  <a:prstClr val="black"/>
                </a:solidFill>
              </a:rPr>
              <a:t> = 425-600°C</a:t>
            </a:r>
            <a:endParaRPr lang="en-US" dirty="0">
              <a:solidFill>
                <a:prstClr val="black"/>
              </a:solidFill>
            </a:endParaRPr>
          </a:p>
        </p:txBody>
      </p:sp>
      <p:sp>
        <p:nvSpPr>
          <p:cNvPr id="13" name="TextBox 12"/>
          <p:cNvSpPr txBox="1"/>
          <p:nvPr/>
        </p:nvSpPr>
        <p:spPr>
          <a:xfrm>
            <a:off x="6338314" y="3641640"/>
            <a:ext cx="1830694" cy="369332"/>
          </a:xfrm>
          <a:prstGeom prst="rect">
            <a:avLst/>
          </a:prstGeom>
          <a:noFill/>
        </p:spPr>
        <p:txBody>
          <a:bodyPr wrap="none" rtlCol="0">
            <a:spAutoFit/>
          </a:bodyPr>
          <a:lstStyle/>
          <a:p>
            <a:pPr defTabSz="457200"/>
            <a:r>
              <a:rPr lang="en-US" dirty="0" smtClean="0">
                <a:solidFill>
                  <a:prstClr val="black"/>
                </a:solidFill>
              </a:rPr>
              <a:t>q</a:t>
            </a:r>
            <a:r>
              <a:rPr lang="en-US" baseline="-25000" dirty="0" smtClean="0">
                <a:solidFill>
                  <a:prstClr val="black"/>
                </a:solidFill>
              </a:rPr>
              <a:t>conv</a:t>
            </a:r>
            <a:r>
              <a:rPr lang="en-US" dirty="0" smtClean="0">
                <a:solidFill>
                  <a:prstClr val="black"/>
                </a:solidFill>
              </a:rPr>
              <a:t> = h</a:t>
            </a:r>
            <a:r>
              <a:rPr lang="en-US" baseline="-25000" dirty="0" smtClean="0">
                <a:solidFill>
                  <a:prstClr val="black"/>
                </a:solidFill>
              </a:rPr>
              <a:t>c </a:t>
            </a:r>
            <a:r>
              <a:rPr lang="en-US" dirty="0" smtClean="0">
                <a:solidFill>
                  <a:prstClr val="black"/>
                </a:solidFill>
              </a:rPr>
              <a:t>(T</a:t>
            </a:r>
            <a:r>
              <a:rPr lang="en-US" baseline="-25000" dirty="0" smtClean="0">
                <a:solidFill>
                  <a:prstClr val="black"/>
                </a:solidFill>
              </a:rPr>
              <a:t> ∞ </a:t>
            </a:r>
            <a:r>
              <a:rPr lang="en-US" dirty="0" smtClean="0">
                <a:solidFill>
                  <a:prstClr val="black"/>
                </a:solidFill>
              </a:rPr>
              <a:t> - T</a:t>
            </a:r>
            <a:r>
              <a:rPr lang="en-US" baseline="-25000" dirty="0" smtClean="0">
                <a:solidFill>
                  <a:prstClr val="black"/>
                </a:solidFill>
              </a:rPr>
              <a:t>s</a:t>
            </a:r>
            <a:r>
              <a:rPr lang="en-US" dirty="0" smtClean="0">
                <a:solidFill>
                  <a:prstClr val="black"/>
                </a:solidFill>
              </a:rPr>
              <a:t>)</a:t>
            </a:r>
            <a:endParaRPr lang="en-US" dirty="0">
              <a:solidFill>
                <a:prstClr val="black"/>
              </a:solidFill>
            </a:endParaRPr>
          </a:p>
        </p:txBody>
      </p:sp>
      <p:cxnSp>
        <p:nvCxnSpPr>
          <p:cNvPr id="14" name="Straight Arrow Connector 13"/>
          <p:cNvCxnSpPr>
            <a:stCxn id="13" idx="1"/>
            <a:endCxn id="7" idx="7"/>
          </p:cNvCxnSpPr>
          <p:nvPr/>
        </p:nvCxnSpPr>
        <p:spPr>
          <a:xfrm flipH="1">
            <a:off x="5388174" y="3826306"/>
            <a:ext cx="950140" cy="334275"/>
          </a:xfrm>
          <a:prstGeom prst="straightConnector1">
            <a:avLst/>
          </a:prstGeom>
          <a:ln>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9" idx="1"/>
          </p:cNvCxnSpPr>
          <p:nvPr/>
        </p:nvCxnSpPr>
        <p:spPr>
          <a:xfrm flipH="1">
            <a:off x="5486400" y="4479800"/>
            <a:ext cx="851914" cy="184666"/>
          </a:xfrm>
          <a:prstGeom prst="straightConnector1">
            <a:avLst/>
          </a:prstGeom>
          <a:ln>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7" idx="2"/>
            <a:endCxn id="36" idx="3"/>
          </p:cNvCxnSpPr>
          <p:nvPr/>
        </p:nvCxnSpPr>
        <p:spPr>
          <a:xfrm flipH="1">
            <a:off x="2743200" y="4968804"/>
            <a:ext cx="69375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93653" y="4784138"/>
            <a:ext cx="449547" cy="369332"/>
          </a:xfrm>
          <a:prstGeom prst="rect">
            <a:avLst/>
          </a:prstGeom>
          <a:noFill/>
        </p:spPr>
        <p:txBody>
          <a:bodyPr wrap="none" rtlCol="0">
            <a:spAutoFit/>
          </a:bodyPr>
          <a:lstStyle/>
          <a:p>
            <a:pPr defTabSz="457200"/>
            <a:r>
              <a:rPr lang="en-US" dirty="0" smtClean="0">
                <a:solidFill>
                  <a:prstClr val="black"/>
                </a:solidFill>
              </a:rPr>
              <a:t>tar</a:t>
            </a:r>
            <a:endParaRPr lang="en-US" dirty="0">
              <a:solidFill>
                <a:prstClr val="black"/>
              </a:solidFill>
            </a:endParaRPr>
          </a:p>
        </p:txBody>
      </p:sp>
      <p:cxnSp>
        <p:nvCxnSpPr>
          <p:cNvPr id="21" name="Straight Arrow Connector 20"/>
          <p:cNvCxnSpPr>
            <a:stCxn id="7" idx="3"/>
            <a:endCxn id="24" idx="3"/>
          </p:cNvCxnSpPr>
          <p:nvPr/>
        </p:nvCxnSpPr>
        <p:spPr>
          <a:xfrm flipH="1">
            <a:off x="2775749" y="5777027"/>
            <a:ext cx="99597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86000" y="5592361"/>
            <a:ext cx="489749" cy="369332"/>
          </a:xfrm>
          <a:prstGeom prst="rect">
            <a:avLst/>
          </a:prstGeom>
          <a:noFill/>
        </p:spPr>
        <p:txBody>
          <a:bodyPr wrap="none" rtlCol="0">
            <a:spAutoFit/>
          </a:bodyPr>
          <a:lstStyle/>
          <a:p>
            <a:pPr defTabSz="457200"/>
            <a:r>
              <a:rPr lang="en-US" dirty="0" smtClean="0">
                <a:solidFill>
                  <a:prstClr val="black"/>
                </a:solidFill>
              </a:rPr>
              <a:t>gas</a:t>
            </a:r>
            <a:endParaRPr lang="en-US" dirty="0">
              <a:solidFill>
                <a:prstClr val="black"/>
              </a:solidFill>
            </a:endParaRPr>
          </a:p>
        </p:txBody>
      </p:sp>
      <p:sp>
        <p:nvSpPr>
          <p:cNvPr id="27" name="TextBox 26"/>
          <p:cNvSpPr txBox="1"/>
          <p:nvPr/>
        </p:nvSpPr>
        <p:spPr>
          <a:xfrm>
            <a:off x="1143000" y="4495800"/>
            <a:ext cx="489749" cy="369332"/>
          </a:xfrm>
          <a:prstGeom prst="rect">
            <a:avLst/>
          </a:prstGeom>
          <a:noFill/>
        </p:spPr>
        <p:txBody>
          <a:bodyPr wrap="none" rtlCol="0">
            <a:spAutoFit/>
          </a:bodyPr>
          <a:lstStyle/>
          <a:p>
            <a:pPr defTabSz="457200"/>
            <a:r>
              <a:rPr lang="en-US" dirty="0" smtClean="0">
                <a:solidFill>
                  <a:prstClr val="black"/>
                </a:solidFill>
              </a:rPr>
              <a:t>gas</a:t>
            </a:r>
            <a:endParaRPr lang="en-US" dirty="0">
              <a:solidFill>
                <a:prstClr val="black"/>
              </a:solidFill>
            </a:endParaRPr>
          </a:p>
        </p:txBody>
      </p:sp>
      <p:sp>
        <p:nvSpPr>
          <p:cNvPr id="28" name="TextBox 27"/>
          <p:cNvSpPr txBox="1"/>
          <p:nvPr/>
        </p:nvSpPr>
        <p:spPr>
          <a:xfrm>
            <a:off x="1037714" y="5153470"/>
            <a:ext cx="595035" cy="369332"/>
          </a:xfrm>
          <a:prstGeom prst="rect">
            <a:avLst/>
          </a:prstGeom>
          <a:noFill/>
        </p:spPr>
        <p:txBody>
          <a:bodyPr wrap="none" rtlCol="0">
            <a:spAutoFit/>
          </a:bodyPr>
          <a:lstStyle/>
          <a:p>
            <a:pPr defTabSz="457200"/>
            <a:r>
              <a:rPr lang="en-US" dirty="0" smtClean="0">
                <a:solidFill>
                  <a:prstClr val="black"/>
                </a:solidFill>
              </a:rPr>
              <a:t>char</a:t>
            </a:r>
            <a:endParaRPr lang="en-US" dirty="0">
              <a:solidFill>
                <a:prstClr val="black"/>
              </a:solidFill>
            </a:endParaRPr>
          </a:p>
        </p:txBody>
      </p:sp>
      <p:cxnSp>
        <p:nvCxnSpPr>
          <p:cNvPr id="32" name="Straight Arrow Connector 31"/>
          <p:cNvCxnSpPr>
            <a:stCxn id="36" idx="1"/>
            <a:endCxn id="27" idx="3"/>
          </p:cNvCxnSpPr>
          <p:nvPr/>
        </p:nvCxnSpPr>
        <p:spPr>
          <a:xfrm flipH="1" flipV="1">
            <a:off x="1632749" y="4680466"/>
            <a:ext cx="660904" cy="2883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6" idx="1"/>
            <a:endCxn id="28" idx="3"/>
          </p:cNvCxnSpPr>
          <p:nvPr/>
        </p:nvCxnSpPr>
        <p:spPr>
          <a:xfrm flipH="1">
            <a:off x="1632749" y="4968804"/>
            <a:ext cx="660904" cy="3693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4936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7"/>
                                        </p:tgtEl>
                                      </p:cBhvr>
                                      <p:by x="10000" y="10000"/>
                                    </p:animScale>
                                  </p:childTnLst>
                                </p:cTn>
                              </p:par>
                              <p:par>
                                <p:cTn id="7" presetID="10" presetClass="exit" presetSubtype="0" fill="hold" nodeType="withEffect">
                                  <p:stCondLst>
                                    <p:cond delay="0"/>
                                  </p:stCondLst>
                                  <p:childTnLst>
                                    <p:animEffect transition="out" filter="fade">
                                      <p:cBhvr>
                                        <p:cTn id="8" dur="2000"/>
                                        <p:tgtEl>
                                          <p:spTgt spid="26"/>
                                        </p:tgtEl>
                                      </p:cBhvr>
                                    </p:animEffect>
                                    <p:set>
                                      <p:cBhvr>
                                        <p:cTn id="9" dur="1" fill="hold">
                                          <p:stCondLst>
                                            <p:cond delay="1999"/>
                                          </p:stCondLst>
                                        </p:cTn>
                                        <p:tgtEl>
                                          <p:spTgt spid="26"/>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xit" presetSubtype="0" fill="hold" grpId="1" nodeType="withEffect">
                                  <p:stCondLst>
                                    <p:cond delay="0"/>
                                  </p:stCondLst>
                                  <p:childTnLst>
                                    <p:animEffect transition="out" filter="fade">
                                      <p:cBhvr>
                                        <p:cTn id="20" dur="5000"/>
                                        <p:tgtEl>
                                          <p:spTgt spid="7"/>
                                        </p:tgtEl>
                                      </p:cBhvr>
                                    </p:animEffect>
                                    <p:set>
                                      <p:cBhvr>
                                        <p:cTn id="21" dur="1" fill="hold">
                                          <p:stCondLst>
                                            <p:cond delay="4999"/>
                                          </p:stCondLst>
                                        </p:cTn>
                                        <p:tgtEl>
                                          <p:spTgt spid="7"/>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0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0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0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0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20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p:bldP spid="36" grpId="0"/>
      <p:bldP spid="24"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4526280" y="3429000"/>
            <a:ext cx="4389120" cy="329184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t="2593" r="77273" b="3002"/>
          <a:stretch>
            <a:fillRect/>
          </a:stretch>
        </p:blipFill>
        <p:spPr bwMode="auto">
          <a:xfrm>
            <a:off x="6781800" y="533400"/>
            <a:ext cx="1143000" cy="2895600"/>
          </a:xfrm>
          <a:prstGeom prst="rect">
            <a:avLst/>
          </a:prstGeom>
          <a:noFill/>
          <a:ln w="9525">
            <a:noFill/>
            <a:miter lim="800000"/>
            <a:headEnd/>
            <a:tailEnd/>
          </a:ln>
        </p:spPr>
      </p:pic>
      <p:sp>
        <p:nvSpPr>
          <p:cNvPr id="3" name="Content Placeholder 2"/>
          <p:cNvSpPr>
            <a:spLocks noGrp="1"/>
          </p:cNvSpPr>
          <p:nvPr>
            <p:ph idx="1"/>
          </p:nvPr>
        </p:nvSpPr>
        <p:spPr>
          <a:xfrm>
            <a:off x="457200" y="685800"/>
            <a:ext cx="6324600" cy="2209800"/>
          </a:xfrm>
        </p:spPr>
        <p:txBody>
          <a:bodyPr>
            <a:normAutofit fontScale="92500" lnSpcReduction="10000"/>
          </a:bodyPr>
          <a:lstStyle/>
          <a:p>
            <a:pPr>
              <a:buNone/>
            </a:pPr>
            <a:r>
              <a:rPr lang="en-US" sz="2400" b="1" dirty="0" smtClean="0"/>
              <a:t>Low-order vs 3-D Microstructure Model</a:t>
            </a:r>
          </a:p>
          <a:p>
            <a:pPr marL="174625" indent="-174625"/>
            <a:r>
              <a:rPr lang="en-US" sz="2400" dirty="0" smtClean="0"/>
              <a:t>Lumped method agrees with 3-D results for skeletal density of 1190 kg/m</a:t>
            </a:r>
            <a:r>
              <a:rPr lang="en-US" sz="2400" baseline="30000" dirty="0" smtClean="0"/>
              <a:t>3</a:t>
            </a:r>
          </a:p>
          <a:p>
            <a:pPr marL="174625" indent="-174625"/>
            <a:r>
              <a:rPr lang="en-US" sz="2400" dirty="0" smtClean="0"/>
              <a:t>1-D approach provides good agreement using minimum particle width and spherical shape factor</a:t>
            </a:r>
          </a:p>
          <a:p>
            <a:pPr marL="174625" indent="-174625"/>
            <a:r>
              <a:rPr lang="en-US" sz="2400" dirty="0" err="1" smtClean="0"/>
              <a:t>k</a:t>
            </a:r>
            <a:r>
              <a:rPr lang="en-US" sz="2400" baseline="-25000" dirty="0" err="1" smtClean="0"/>
              <a:t>eff</a:t>
            </a:r>
            <a:r>
              <a:rPr lang="en-US" sz="2400" dirty="0" smtClean="0"/>
              <a:t> value same as N</a:t>
            </a:r>
            <a:r>
              <a:rPr lang="en-US" sz="2400" baseline="-25000" dirty="0" smtClean="0"/>
              <a:t>2</a:t>
            </a:r>
            <a:r>
              <a:rPr lang="en-US" sz="2400" dirty="0" smtClean="0"/>
              <a:t> gas</a:t>
            </a:r>
          </a:p>
        </p:txBody>
      </p:sp>
      <p:sp>
        <p:nvSpPr>
          <p:cNvPr id="4" name="Slide Number Placeholder 3"/>
          <p:cNvSpPr>
            <a:spLocks noGrp="1"/>
          </p:cNvSpPr>
          <p:nvPr>
            <p:ph type="sldNum" sz="quarter" idx="12"/>
          </p:nvPr>
        </p:nvSpPr>
        <p:spPr/>
        <p:txBody>
          <a:bodyPr/>
          <a:lstStyle/>
          <a:p>
            <a:fld id="{4C976B89-B934-42B7-BBE1-B47766382DCC}" type="slidenum">
              <a:rPr lang="en-US" smtClean="0"/>
              <a:pPr/>
              <a:t>11</a:t>
            </a:fld>
            <a:endParaRPr lang="en-US"/>
          </a:p>
        </p:txBody>
      </p:sp>
      <p:sp>
        <p:nvSpPr>
          <p:cNvPr id="5" name="Rectangle 4"/>
          <p:cNvSpPr/>
          <p:nvPr/>
        </p:nvSpPr>
        <p:spPr>
          <a:xfrm>
            <a:off x="0" y="0"/>
            <a:ext cx="9144000" cy="54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effectLst>
                  <a:outerShdw blurRad="38100" dist="38100" dir="2700000" algn="tl">
                    <a:srgbClr val="000000">
                      <a:alpha val="43137"/>
                    </a:srgbClr>
                  </a:outerShdw>
                </a:effectLst>
                <a:latin typeface="+mj-lt"/>
              </a:rPr>
              <a:t>LOIP appears to reasonably approximate 3D heat-up</a:t>
            </a:r>
          </a:p>
        </p:txBody>
      </p:sp>
      <p:pic>
        <p:nvPicPr>
          <p:cNvPr id="2" name="Picture 2"/>
          <p:cNvPicPr>
            <a:picLocks noChangeAspect="1" noChangeArrowheads="1"/>
          </p:cNvPicPr>
          <p:nvPr/>
        </p:nvPicPr>
        <p:blipFill>
          <a:blip r:embed="rId4" cstate="print"/>
          <a:srcRect/>
          <a:stretch>
            <a:fillRect/>
          </a:stretch>
        </p:blipFill>
        <p:spPr bwMode="auto">
          <a:xfrm>
            <a:off x="228600" y="3429000"/>
            <a:ext cx="4389120" cy="32918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976B89-B934-42B7-BBE1-B47766382DCC}" type="slidenum">
              <a:rPr lang="en-US" smtClean="0"/>
              <a:pPr/>
              <a:t>12</a:t>
            </a:fld>
            <a:endParaRPr lang="en-US"/>
          </a:p>
        </p:txBody>
      </p:sp>
      <p:sp>
        <p:nvSpPr>
          <p:cNvPr id="5" name="Rectangle 4"/>
          <p:cNvSpPr/>
          <p:nvPr/>
        </p:nvSpPr>
        <p:spPr>
          <a:xfrm>
            <a:off x="0" y="0"/>
            <a:ext cx="9144000" cy="54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LOIP heat transfer and kinetics reveal important trends</a:t>
            </a:r>
            <a:endParaRPr lang="en-US" sz="2400" dirty="0" smtClean="0">
              <a:effectLst>
                <a:outerShdw blurRad="38100" dist="38100" dir="2700000" algn="tl">
                  <a:srgbClr val="000000">
                    <a:alpha val="43137"/>
                  </a:srgbClr>
                </a:outerShdw>
              </a:effectLst>
              <a:latin typeface="+mj-lt"/>
            </a:endParaRPr>
          </a:p>
        </p:txBody>
      </p:sp>
      <p:pic>
        <p:nvPicPr>
          <p:cNvPr id="33" name="Picture 6" descr="C:\Users\g72\Desktop\figure7_sec.png"/>
          <p:cNvPicPr>
            <a:picLocks noChangeAspect="1" noChangeArrowheads="1"/>
          </p:cNvPicPr>
          <p:nvPr/>
        </p:nvPicPr>
        <p:blipFill>
          <a:blip r:embed="rId2" cstate="print"/>
          <a:srcRect/>
          <a:stretch>
            <a:fillRect/>
          </a:stretch>
        </p:blipFill>
        <p:spPr bwMode="auto">
          <a:xfrm>
            <a:off x="3276600" y="4064913"/>
            <a:ext cx="3048000" cy="2286000"/>
          </a:xfrm>
          <a:prstGeom prst="rect">
            <a:avLst/>
          </a:prstGeom>
          <a:noFill/>
        </p:spPr>
      </p:pic>
      <p:sp>
        <p:nvSpPr>
          <p:cNvPr id="34" name="TextBox 33"/>
          <p:cNvSpPr txBox="1"/>
          <p:nvPr/>
        </p:nvSpPr>
        <p:spPr>
          <a:xfrm>
            <a:off x="3429000" y="3124200"/>
            <a:ext cx="5715000" cy="400110"/>
          </a:xfrm>
          <a:prstGeom prst="rect">
            <a:avLst/>
          </a:prstGeom>
          <a:noFill/>
        </p:spPr>
        <p:txBody>
          <a:bodyPr wrap="square" rtlCol="0">
            <a:spAutoFit/>
          </a:bodyPr>
          <a:lstStyle/>
          <a:p>
            <a:r>
              <a:rPr lang="en-US" sz="1000" dirty="0" smtClean="0"/>
              <a:t>Tar yield (aka liquid or bio-oil yield) at different moisture contents (left) and particle sizes (right). Represents optimal liquid yield (no secondary reactions) where vapor and gas immediately leave particle.</a:t>
            </a:r>
          </a:p>
        </p:txBody>
      </p:sp>
      <p:sp>
        <p:nvSpPr>
          <p:cNvPr id="35" name="TextBox 34"/>
          <p:cNvSpPr txBox="1"/>
          <p:nvPr/>
        </p:nvSpPr>
        <p:spPr>
          <a:xfrm>
            <a:off x="3568404" y="6274713"/>
            <a:ext cx="5308896" cy="400110"/>
          </a:xfrm>
          <a:prstGeom prst="rect">
            <a:avLst/>
          </a:prstGeom>
          <a:noFill/>
        </p:spPr>
        <p:txBody>
          <a:bodyPr wrap="square" rtlCol="0">
            <a:spAutoFit/>
          </a:bodyPr>
          <a:lstStyle/>
          <a:p>
            <a:r>
              <a:rPr lang="en-US" sz="1000" dirty="0" smtClean="0"/>
              <a:t>Tar yield at different moisture contents (left) and particle sizes (right). Represents the effect of secondary reactions cracking tar to gas and char.</a:t>
            </a:r>
          </a:p>
        </p:txBody>
      </p:sp>
      <p:pic>
        <p:nvPicPr>
          <p:cNvPr id="36" name="Picture 2" descr="C:\Users\g72\Desktop\figure7_prim.png"/>
          <p:cNvPicPr>
            <a:picLocks noChangeAspect="1" noChangeArrowheads="1"/>
          </p:cNvPicPr>
          <p:nvPr/>
        </p:nvPicPr>
        <p:blipFill>
          <a:blip r:embed="rId3" cstate="print"/>
          <a:srcRect/>
          <a:stretch>
            <a:fillRect/>
          </a:stretch>
        </p:blipFill>
        <p:spPr bwMode="auto">
          <a:xfrm>
            <a:off x="3200400" y="914400"/>
            <a:ext cx="3048001" cy="2286000"/>
          </a:xfrm>
          <a:prstGeom prst="rect">
            <a:avLst/>
          </a:prstGeom>
          <a:noFill/>
        </p:spPr>
      </p:pic>
      <p:pic>
        <p:nvPicPr>
          <p:cNvPr id="37" name="Picture 4" descr="C:\Users\g72\Desktop\figure8_prim.png"/>
          <p:cNvPicPr>
            <a:picLocks noChangeAspect="1" noChangeArrowheads="1"/>
          </p:cNvPicPr>
          <p:nvPr/>
        </p:nvPicPr>
        <p:blipFill>
          <a:blip r:embed="rId4" cstate="print"/>
          <a:srcRect/>
          <a:stretch>
            <a:fillRect/>
          </a:stretch>
        </p:blipFill>
        <p:spPr bwMode="auto">
          <a:xfrm>
            <a:off x="6096000" y="914400"/>
            <a:ext cx="3048000" cy="2286000"/>
          </a:xfrm>
          <a:prstGeom prst="rect">
            <a:avLst/>
          </a:prstGeom>
          <a:noFill/>
        </p:spPr>
      </p:pic>
      <p:sp>
        <p:nvSpPr>
          <p:cNvPr id="39" name="TextBox 38"/>
          <p:cNvSpPr txBox="1"/>
          <p:nvPr/>
        </p:nvSpPr>
        <p:spPr>
          <a:xfrm>
            <a:off x="5474547" y="609600"/>
            <a:ext cx="1504899" cy="307777"/>
          </a:xfrm>
          <a:prstGeom prst="rect">
            <a:avLst/>
          </a:prstGeom>
          <a:noFill/>
        </p:spPr>
        <p:txBody>
          <a:bodyPr wrap="none" rtlCol="0">
            <a:spAutoFit/>
          </a:bodyPr>
          <a:lstStyle/>
          <a:p>
            <a:r>
              <a:rPr lang="en-US" sz="1400" u="sng" dirty="0" smtClean="0"/>
              <a:t>Primary Reactions</a:t>
            </a:r>
            <a:endParaRPr lang="en-US" sz="1400" u="sng" dirty="0"/>
          </a:p>
        </p:txBody>
      </p:sp>
      <p:sp>
        <p:nvSpPr>
          <p:cNvPr id="40" name="TextBox 39"/>
          <p:cNvSpPr txBox="1"/>
          <p:nvPr/>
        </p:nvSpPr>
        <p:spPr>
          <a:xfrm>
            <a:off x="5029200" y="3733800"/>
            <a:ext cx="2395592" cy="307777"/>
          </a:xfrm>
          <a:prstGeom prst="rect">
            <a:avLst/>
          </a:prstGeom>
          <a:noFill/>
        </p:spPr>
        <p:txBody>
          <a:bodyPr wrap="none" rtlCol="0">
            <a:spAutoFit/>
          </a:bodyPr>
          <a:lstStyle/>
          <a:p>
            <a:r>
              <a:rPr lang="en-US" sz="1400" u="sng" dirty="0" smtClean="0"/>
              <a:t>Primary+Secondary Reactions</a:t>
            </a:r>
            <a:endParaRPr lang="en-US" sz="1400" u="sng" dirty="0"/>
          </a:p>
        </p:txBody>
      </p:sp>
      <p:sp>
        <p:nvSpPr>
          <p:cNvPr id="41" name="TextBox 40"/>
          <p:cNvSpPr txBox="1"/>
          <p:nvPr/>
        </p:nvSpPr>
        <p:spPr>
          <a:xfrm>
            <a:off x="76200" y="1038285"/>
            <a:ext cx="3429000" cy="4801314"/>
          </a:xfrm>
          <a:prstGeom prst="rect">
            <a:avLst/>
          </a:prstGeom>
          <a:noFill/>
        </p:spPr>
        <p:txBody>
          <a:bodyPr wrap="square" rtlCol="0">
            <a:spAutoFit/>
          </a:bodyPr>
          <a:lstStyle/>
          <a:p>
            <a:r>
              <a:rPr lang="en-US" b="1" dirty="0" smtClean="0"/>
              <a:t>Best Case Scenarios:</a:t>
            </a:r>
            <a:r>
              <a:rPr lang="en-US" dirty="0" smtClean="0"/>
              <a:t> Offers a liquid yield of ≈64% for a dry 2.0 mm spherical particle. As particle size increases, time to reach peak liquid yield increases.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Worst Case Scenarios: </a:t>
            </a:r>
            <a:r>
              <a:rPr lang="en-US" dirty="0" smtClean="0"/>
              <a:t>Drastically decreases max liquid yield to ≈27% for a dry 2.0 mm spherical particle. As particle size increases, time to reach peak liquid increases while the max yield decreases.</a:t>
            </a:r>
          </a:p>
        </p:txBody>
      </p:sp>
      <p:pic>
        <p:nvPicPr>
          <p:cNvPr id="1026" name="Picture 2" descr="C:\Users\g72\Desktop\figure_8.png"/>
          <p:cNvPicPr>
            <a:picLocks noChangeAspect="1" noChangeArrowheads="1"/>
          </p:cNvPicPr>
          <p:nvPr/>
        </p:nvPicPr>
        <p:blipFill>
          <a:blip r:embed="rId5" cstate="print"/>
          <a:srcRect/>
          <a:stretch>
            <a:fillRect/>
          </a:stretch>
        </p:blipFill>
        <p:spPr bwMode="auto">
          <a:xfrm>
            <a:off x="6099048" y="4069080"/>
            <a:ext cx="3048000" cy="2286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3581400"/>
          </a:xfrm>
        </p:spPr>
        <p:txBody>
          <a:bodyPr>
            <a:normAutofit fontScale="62500" lnSpcReduction="20000"/>
          </a:bodyPr>
          <a:lstStyle/>
          <a:p>
            <a:pPr marL="0" indent="0">
              <a:buNone/>
            </a:pPr>
            <a:r>
              <a:rPr lang="en-US" dirty="0" smtClean="0"/>
              <a:t>Turbulent mixing of biomass particles in bubbling beds is highly complex.</a:t>
            </a:r>
          </a:p>
          <a:p>
            <a:pPr marL="0" indent="0">
              <a:buNone/>
            </a:pPr>
            <a:r>
              <a:rPr lang="en-US" sz="1600" dirty="0" smtClean="0">
                <a:solidFill>
                  <a:prstClr val="black"/>
                </a:solidFill>
              </a:rPr>
              <a:t>[</a:t>
            </a:r>
            <a:r>
              <a:rPr lang="en-US" sz="1600" i="1" dirty="0" err="1" smtClean="0">
                <a:solidFill>
                  <a:prstClr val="black"/>
                </a:solidFill>
              </a:rPr>
              <a:t>Xiong</a:t>
            </a:r>
            <a:r>
              <a:rPr lang="en-US" sz="1600" i="1" dirty="0" smtClean="0">
                <a:solidFill>
                  <a:prstClr val="black"/>
                </a:solidFill>
              </a:rPr>
              <a:t> 2013, Papadikis 2010, </a:t>
            </a:r>
            <a:r>
              <a:rPr lang="en-US" sz="1600" i="1" dirty="0" err="1" smtClean="0">
                <a:solidFill>
                  <a:prstClr val="black"/>
                </a:solidFill>
              </a:rPr>
              <a:t>Radmanesh</a:t>
            </a:r>
            <a:r>
              <a:rPr lang="en-US" sz="1600" i="1" dirty="0" smtClean="0">
                <a:solidFill>
                  <a:prstClr val="black"/>
                </a:solidFill>
              </a:rPr>
              <a:t> 2005</a:t>
            </a:r>
            <a:r>
              <a:rPr lang="en-US" sz="1600" dirty="0" smtClean="0"/>
              <a:t>]</a:t>
            </a:r>
          </a:p>
          <a:p>
            <a:pPr marL="0" indent="0">
              <a:buNone/>
            </a:pPr>
            <a:endParaRPr lang="en-US" sz="2800" dirty="0" smtClean="0"/>
          </a:p>
          <a:p>
            <a:pPr marL="0" indent="0">
              <a:buNone/>
            </a:pPr>
            <a:r>
              <a:rPr lang="en-US" dirty="0" smtClean="0">
                <a:solidFill>
                  <a:prstClr val="black"/>
                </a:solidFill>
              </a:rPr>
              <a:t>Mixing depends on particle properties (size, density) and local flow conditions and involves recirculation and segregation.</a:t>
            </a:r>
          </a:p>
          <a:p>
            <a:pPr marL="0" indent="0">
              <a:buNone/>
            </a:pPr>
            <a:r>
              <a:rPr lang="en-US" sz="1600" dirty="0" smtClean="0">
                <a:solidFill>
                  <a:prstClr val="black"/>
                </a:solidFill>
              </a:rPr>
              <a:t>[</a:t>
            </a:r>
            <a:r>
              <a:rPr lang="en-US" sz="1600" i="1" dirty="0" smtClean="0">
                <a:solidFill>
                  <a:prstClr val="black"/>
                </a:solidFill>
              </a:rPr>
              <a:t>Di Blasi 2008, Cui 2007, Wang 2005, Kunii 1991</a:t>
            </a:r>
            <a:r>
              <a:rPr lang="en-US" sz="1600" dirty="0" smtClean="0">
                <a:solidFill>
                  <a:prstClr val="black"/>
                </a:solidFill>
              </a:rPr>
              <a:t>]</a:t>
            </a:r>
          </a:p>
          <a:p>
            <a:pPr marL="0" indent="0">
              <a:buNone/>
            </a:pPr>
            <a:endParaRPr lang="en-US" sz="2800" dirty="0" smtClean="0">
              <a:solidFill>
                <a:prstClr val="black"/>
              </a:solidFill>
            </a:endParaRPr>
          </a:p>
          <a:p>
            <a:pPr marL="0" indent="0">
              <a:buNone/>
            </a:pPr>
            <a:r>
              <a:rPr lang="en-US" dirty="0" smtClean="0">
                <a:solidFill>
                  <a:prstClr val="black"/>
                </a:solidFill>
              </a:rPr>
              <a:t>Internal temperature and concentration gradients can be significant as reactor scale increases.</a:t>
            </a:r>
            <a:endParaRPr lang="en-US" sz="2800" dirty="0" smtClean="0">
              <a:solidFill>
                <a:prstClr val="black"/>
              </a:solidFill>
            </a:endParaRPr>
          </a:p>
          <a:p>
            <a:pPr marL="0" indent="0">
              <a:buNone/>
            </a:pPr>
            <a:endParaRPr lang="en-US" sz="2800" dirty="0" smtClean="0">
              <a:solidFill>
                <a:prstClr val="black"/>
              </a:solidFill>
            </a:endParaRPr>
          </a:p>
          <a:p>
            <a:pPr marL="0" indent="0">
              <a:buNone/>
            </a:pPr>
            <a:r>
              <a:rPr lang="en-US" dirty="0" smtClean="0">
                <a:solidFill>
                  <a:prstClr val="black"/>
                </a:solidFill>
              </a:rPr>
              <a:t>Detailed CFD simulations of mixing require high computational overhead and time, which increase with reactor scale.</a:t>
            </a:r>
          </a:p>
          <a:p>
            <a:pPr marL="0" indent="0">
              <a:buNone/>
            </a:pPr>
            <a:r>
              <a:rPr lang="en-US" sz="1600" dirty="0" smtClean="0">
                <a:solidFill>
                  <a:prstClr val="black"/>
                </a:solidFill>
              </a:rPr>
              <a:t>[</a:t>
            </a:r>
            <a:r>
              <a:rPr lang="en-US" sz="1600" i="1" dirty="0" smtClean="0">
                <a:solidFill>
                  <a:prstClr val="black"/>
                </a:solidFill>
              </a:rPr>
              <a:t>Mellin 2014, Papadikis 2009</a:t>
            </a:r>
            <a:r>
              <a:rPr lang="en-US" sz="1600" dirty="0" smtClean="0">
                <a:solidFill>
                  <a:prstClr val="black"/>
                </a:solidFill>
              </a:rPr>
              <a:t>]</a:t>
            </a:r>
            <a:endParaRPr lang="en-US" dirty="0" smtClean="0"/>
          </a:p>
        </p:txBody>
      </p:sp>
      <p:sp>
        <p:nvSpPr>
          <p:cNvPr id="4" name="Slide Number Placeholder 3"/>
          <p:cNvSpPr>
            <a:spLocks noGrp="1"/>
          </p:cNvSpPr>
          <p:nvPr>
            <p:ph type="sldNum" sz="quarter" idx="12"/>
          </p:nvPr>
        </p:nvSpPr>
        <p:spPr/>
        <p:txBody>
          <a:bodyPr/>
          <a:lstStyle/>
          <a:p>
            <a:fld id="{4C976B89-B934-42B7-BBE1-B47766382DCC}" type="slidenum">
              <a:rPr lang="en-US" smtClean="0"/>
              <a:pPr/>
              <a:t>13</a:t>
            </a:fld>
            <a:endParaRPr lang="en-US"/>
          </a:p>
        </p:txBody>
      </p:sp>
      <p:sp>
        <p:nvSpPr>
          <p:cNvPr id="5" name="Rectangle 4"/>
          <p:cNvSpPr/>
          <p:nvPr/>
        </p:nvSpPr>
        <p:spPr>
          <a:xfrm>
            <a:off x="0" y="0"/>
            <a:ext cx="9144000" cy="5486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Particle and Gas Mixing Challenges</a:t>
            </a:r>
          </a:p>
        </p:txBody>
      </p:sp>
      <p:sp>
        <p:nvSpPr>
          <p:cNvPr id="7" name="Rectangle 6"/>
          <p:cNvSpPr/>
          <p:nvPr/>
        </p:nvSpPr>
        <p:spPr>
          <a:xfrm>
            <a:off x="685800" y="4343400"/>
            <a:ext cx="35052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Plot of CFD mixing simulation</a:t>
            </a:r>
          </a:p>
          <a:p>
            <a:pPr algn="ctr"/>
            <a:r>
              <a:rPr lang="en-US" dirty="0" smtClean="0"/>
              <a:t>from MFIX - Sreekanth / Emilio</a:t>
            </a:r>
            <a:endParaRPr lang="en-US" dirty="0"/>
          </a:p>
        </p:txBody>
      </p:sp>
      <p:sp>
        <p:nvSpPr>
          <p:cNvPr id="8" name="Rectangle 7"/>
          <p:cNvSpPr/>
          <p:nvPr/>
        </p:nvSpPr>
        <p:spPr>
          <a:xfrm>
            <a:off x="4648200" y="4343400"/>
            <a:ext cx="35052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Plot of typical characteristic</a:t>
            </a:r>
          </a:p>
          <a:p>
            <a:pPr algn="ctr"/>
            <a:r>
              <a:rPr lang="en-US" dirty="0" smtClean="0"/>
              <a:t>particle RTD - Stuart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762000"/>
            <a:ext cx="7010400" cy="5663089"/>
          </a:xfrm>
          <a:prstGeom prst="rect">
            <a:avLst/>
          </a:prstGeom>
          <a:noFill/>
        </p:spPr>
        <p:txBody>
          <a:bodyPr wrap="square" rtlCol="0">
            <a:spAutoFit/>
          </a:bodyPr>
          <a:lstStyle/>
          <a:p>
            <a:r>
              <a:rPr lang="en-US" sz="2000" b="1" dirty="0" smtClean="0"/>
              <a:t>Langevin Model</a:t>
            </a:r>
          </a:p>
          <a:p>
            <a:endParaRPr lang="en-US" dirty="0" smtClean="0"/>
          </a:p>
          <a:p>
            <a:endParaRPr lang="en-US" dirty="0" smtClean="0"/>
          </a:p>
          <a:p>
            <a:endParaRPr lang="en-US" dirty="0" smtClean="0"/>
          </a:p>
          <a:p>
            <a:pPr marL="174625" indent="-174625">
              <a:buFont typeface="Arial" pitchFamily="34" charset="0"/>
              <a:buChar char="•"/>
            </a:pPr>
            <a:r>
              <a:rPr lang="en-US" dirty="0" smtClean="0"/>
              <a:t>Originally proposed by Paul Langevin to describe Brownian motion</a:t>
            </a:r>
          </a:p>
          <a:p>
            <a:pPr marL="174625" indent="-174625"/>
            <a:r>
              <a:rPr lang="en-US" sz="1200" dirty="0" smtClean="0"/>
              <a:t>     </a:t>
            </a:r>
            <a:r>
              <a:rPr lang="fr-FR" sz="1200" dirty="0" smtClean="0"/>
              <a:t>Langevin, Paul. "Sur la théorie du mouvement brownien." CR Acad. </a:t>
            </a:r>
            <a:r>
              <a:rPr lang="fr-FR" sz="1200" dirty="0" err="1" smtClean="0"/>
              <a:t>Sci</a:t>
            </a:r>
            <a:r>
              <a:rPr lang="fr-FR" sz="1200" dirty="0" smtClean="0"/>
              <a:t>. Paris 146.530-533 (1908)</a:t>
            </a:r>
          </a:p>
          <a:p>
            <a:endParaRPr lang="en-US" dirty="0" smtClean="0"/>
          </a:p>
          <a:p>
            <a:pPr marL="174625" indent="-174625">
              <a:buFont typeface="Arial" pitchFamily="34" charset="0"/>
              <a:buChar char="•"/>
            </a:pPr>
            <a:r>
              <a:rPr lang="en-US" dirty="0" smtClean="0"/>
              <a:t>We propose a modified version of this model for biomass particles in bubbling beds for the </a:t>
            </a:r>
            <a:r>
              <a:rPr lang="en-US" b="1" dirty="0" smtClean="0"/>
              <a:t>vertical direction</a:t>
            </a:r>
            <a:endParaRPr lang="en-US" dirty="0" smtClean="0"/>
          </a:p>
          <a:p>
            <a:endParaRPr lang="en-US" dirty="0" smtClean="0"/>
          </a:p>
          <a:p>
            <a:endParaRPr lang="en-US" dirty="0" smtClean="0"/>
          </a:p>
          <a:p>
            <a:endParaRPr lang="en-US" dirty="0" smtClean="0"/>
          </a:p>
          <a:p>
            <a:r>
              <a:rPr lang="en-US" sz="1400" i="1" dirty="0" smtClean="0"/>
              <a:t>     where  f</a:t>
            </a:r>
            <a:r>
              <a:rPr lang="en-US" sz="1400" i="1" baseline="-25000" dirty="0" smtClean="0"/>
              <a:t>d</a:t>
            </a:r>
            <a:r>
              <a:rPr lang="en-US" sz="1400" i="1" dirty="0" smtClean="0"/>
              <a:t> = time average gas drag, f</a:t>
            </a:r>
            <a:r>
              <a:rPr lang="en-US" sz="1400" i="1" baseline="-25000" dirty="0" smtClean="0"/>
              <a:t>g</a:t>
            </a:r>
            <a:r>
              <a:rPr lang="en-US" sz="1400" i="1" dirty="0" smtClean="0"/>
              <a:t> = gravitational force, </a:t>
            </a:r>
            <a:r>
              <a:rPr lang="el-GR" sz="1400" i="1" dirty="0" smtClean="0"/>
              <a:t>η</a:t>
            </a:r>
            <a:r>
              <a:rPr lang="en-US" sz="1400" i="1" baseline="-25000" dirty="0" smtClean="0"/>
              <a:t>v</a:t>
            </a:r>
            <a:r>
              <a:rPr lang="en-US" sz="1400" i="1" dirty="0" smtClean="0"/>
              <a:t>(t) = vertical perturbations</a:t>
            </a:r>
          </a:p>
          <a:p>
            <a:endParaRPr lang="en-US" dirty="0" smtClean="0"/>
          </a:p>
          <a:p>
            <a:pPr marL="174625" indent="-174625">
              <a:buFont typeface="Arial" pitchFamily="34" charset="0"/>
              <a:buChar char="•"/>
            </a:pPr>
            <a:r>
              <a:rPr lang="en-US" dirty="0" smtClean="0"/>
              <a:t>A similar force balance can be written for </a:t>
            </a:r>
            <a:r>
              <a:rPr lang="en-US" b="1" dirty="0" smtClean="0"/>
              <a:t>horizontal particle position </a:t>
            </a:r>
            <a:r>
              <a:rPr lang="en-US" dirty="0" smtClean="0"/>
              <a:t>except that we assume no time-average drag or gravitational forces</a:t>
            </a:r>
          </a:p>
          <a:p>
            <a:endParaRPr lang="en-US" dirty="0" smtClean="0"/>
          </a:p>
          <a:p>
            <a:endParaRPr lang="en-US" dirty="0" smtClean="0"/>
          </a:p>
          <a:p>
            <a:endParaRPr lang="en-US" dirty="0" smtClean="0"/>
          </a:p>
          <a:p>
            <a:r>
              <a:rPr lang="en-US" sz="1400" i="1" dirty="0" smtClean="0"/>
              <a:t>     where  </a:t>
            </a:r>
            <a:r>
              <a:rPr lang="el-GR" sz="1400" i="1" dirty="0" smtClean="0"/>
              <a:t>η</a:t>
            </a:r>
            <a:r>
              <a:rPr lang="en-US" sz="1400" i="1" baseline="-25000" dirty="0" smtClean="0"/>
              <a:t>h</a:t>
            </a:r>
            <a:r>
              <a:rPr lang="en-US" sz="1400" i="1" dirty="0" smtClean="0"/>
              <a:t>(t) = horizontal perturbations</a:t>
            </a:r>
          </a:p>
        </p:txBody>
      </p:sp>
      <p:sp>
        <p:nvSpPr>
          <p:cNvPr id="4" name="Slide Number Placeholder 3"/>
          <p:cNvSpPr>
            <a:spLocks noGrp="1"/>
          </p:cNvSpPr>
          <p:nvPr>
            <p:ph type="sldNum" sz="quarter" idx="12"/>
          </p:nvPr>
        </p:nvSpPr>
        <p:spPr/>
        <p:txBody>
          <a:bodyPr/>
          <a:lstStyle/>
          <a:p>
            <a:fld id="{4C976B89-B934-42B7-BBE1-B47766382DCC}" type="slidenum">
              <a:rPr lang="en-US" smtClean="0"/>
              <a:pPr/>
              <a:t>14</a:t>
            </a:fld>
            <a:endParaRPr lang="en-US"/>
          </a:p>
        </p:txBody>
      </p:sp>
      <p:sp>
        <p:nvSpPr>
          <p:cNvPr id="5" name="Rectangle 4"/>
          <p:cNvSpPr/>
          <p:nvPr/>
        </p:nvSpPr>
        <p:spPr>
          <a:xfrm>
            <a:off x="0" y="0"/>
            <a:ext cx="9144000" cy="5486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Low-Order Particle Mixing (LOPM) Model</a:t>
            </a:r>
          </a:p>
        </p:txBody>
      </p:sp>
      <p:pic>
        <p:nvPicPr>
          <p:cNvPr id="11266" name="Picture 2" descr="http://latex.codecogs.com/png.latex?%5Cdpi%7B300%7D%20%5Clarge%20m%20%5Cfrac%7Bd%5E2x%7D%7Bdt%5E2%7D%20%3D%20-%5Clambda%20%5Cfrac%7Bdx%7D%7Bdt%7D%20&amp;plus;%20%5Ceta%28t%29"/>
          <p:cNvPicPr>
            <a:picLocks noChangeAspect="1" noChangeArrowheads="1"/>
          </p:cNvPicPr>
          <p:nvPr/>
        </p:nvPicPr>
        <p:blipFill>
          <a:blip r:embed="rId2" cstate="print"/>
          <a:srcRect/>
          <a:stretch>
            <a:fillRect/>
          </a:stretch>
        </p:blipFill>
        <p:spPr bwMode="auto">
          <a:xfrm>
            <a:off x="422940" y="1219200"/>
            <a:ext cx="2244060" cy="548640"/>
          </a:xfrm>
          <a:prstGeom prst="rect">
            <a:avLst/>
          </a:prstGeom>
          <a:noFill/>
        </p:spPr>
      </p:pic>
      <p:pic>
        <p:nvPicPr>
          <p:cNvPr id="11268" name="Picture 4" descr="http://latex.codecogs.com/png.latex?%5Cdpi%7B300%7D%20%5Clarge%20m%20%5Cfrac%7Bd%5E2z%7D%7Bdt%5E2%7D%20%3D%20-%5Clambda%20%5Cfrac%7Bdz%7D%7Bdt%7D%20&amp;plus;%20f_d%20&amp;plus;%20f_g%20&amp;plus;%20%5Ceta_v%28t%29"/>
          <p:cNvPicPr>
            <a:picLocks noChangeAspect="1" noChangeArrowheads="1"/>
          </p:cNvPicPr>
          <p:nvPr/>
        </p:nvPicPr>
        <p:blipFill>
          <a:blip r:embed="rId3" cstate="print"/>
          <a:srcRect/>
          <a:stretch>
            <a:fillRect/>
          </a:stretch>
        </p:blipFill>
        <p:spPr bwMode="auto">
          <a:xfrm>
            <a:off x="609600" y="3337560"/>
            <a:ext cx="3328965" cy="548640"/>
          </a:xfrm>
          <a:prstGeom prst="rect">
            <a:avLst/>
          </a:prstGeom>
          <a:noFill/>
        </p:spPr>
      </p:pic>
      <p:pic>
        <p:nvPicPr>
          <p:cNvPr id="11270" name="Picture 6" descr="http://latex.codecogs.com/png.latex?%5Cdpi%7B300%7D%20%5Clarge%20m%20%5Cfrac%7Bd%5E2h%7D%7Bdt%5E2%7D%20%3D%20-%5Clambda%20%5Cfrac%7Bdh%7D%7Bdt%7D%20&amp;plus;%20%5Ceta_h%28t%29"/>
          <p:cNvPicPr>
            <a:picLocks noChangeAspect="1" noChangeArrowheads="1"/>
          </p:cNvPicPr>
          <p:nvPr/>
        </p:nvPicPr>
        <p:blipFill>
          <a:blip r:embed="rId4" cstate="print"/>
          <a:srcRect/>
          <a:stretch>
            <a:fillRect/>
          </a:stretch>
        </p:blipFill>
        <p:spPr bwMode="auto">
          <a:xfrm>
            <a:off x="609600" y="5181600"/>
            <a:ext cx="2347184" cy="548640"/>
          </a:xfrm>
          <a:prstGeom prst="rect">
            <a:avLst/>
          </a:prstGeom>
          <a:noFill/>
        </p:spPr>
      </p:pic>
      <p:pic>
        <p:nvPicPr>
          <p:cNvPr id="11272" name="Picture 8" descr="http://upload.wikimedia.org/wikipedia/commons/b/b0/Langevin.jpg"/>
          <p:cNvPicPr>
            <a:picLocks noChangeAspect="1" noChangeArrowheads="1"/>
          </p:cNvPicPr>
          <p:nvPr/>
        </p:nvPicPr>
        <p:blipFill>
          <a:blip r:embed="rId5" cstate="print"/>
          <a:srcRect/>
          <a:stretch>
            <a:fillRect/>
          </a:stretch>
        </p:blipFill>
        <p:spPr bwMode="auto">
          <a:xfrm>
            <a:off x="7225184" y="914400"/>
            <a:ext cx="1557084" cy="2003753"/>
          </a:xfrm>
          <a:prstGeom prst="roundRect">
            <a:avLst/>
          </a:prstGeom>
          <a:noFill/>
        </p:spPr>
      </p:pic>
      <p:sp>
        <p:nvSpPr>
          <p:cNvPr id="9" name="Rectangle 8"/>
          <p:cNvSpPr/>
          <p:nvPr/>
        </p:nvSpPr>
        <p:spPr>
          <a:xfrm>
            <a:off x="2846325" y="1066800"/>
            <a:ext cx="3783075" cy="738664"/>
          </a:xfrm>
          <a:prstGeom prst="rect">
            <a:avLst/>
          </a:prstGeom>
        </p:spPr>
        <p:txBody>
          <a:bodyPr wrap="square">
            <a:spAutoFit/>
          </a:bodyPr>
          <a:lstStyle/>
          <a:p>
            <a:r>
              <a:rPr lang="en-US" sz="1400" i="1" dirty="0" smtClean="0"/>
              <a:t>where  x = distance, t = time, m = particle mass, </a:t>
            </a:r>
          </a:p>
          <a:p>
            <a:r>
              <a:rPr lang="en-US" sz="1400" i="1" dirty="0" smtClean="0"/>
              <a:t>             </a:t>
            </a:r>
            <a:r>
              <a:rPr lang="el-GR" sz="1400" i="1" dirty="0" smtClean="0"/>
              <a:t>λ</a:t>
            </a:r>
            <a:r>
              <a:rPr lang="en-US" sz="1400" i="1" dirty="0" smtClean="0"/>
              <a:t> = friction coefficient, </a:t>
            </a:r>
          </a:p>
          <a:p>
            <a:r>
              <a:rPr lang="en-US" sz="1400" i="1" dirty="0" smtClean="0"/>
              <a:t>             </a:t>
            </a:r>
            <a:r>
              <a:rPr lang="el-GR" sz="1400" i="1" dirty="0" smtClean="0"/>
              <a:t>η</a:t>
            </a:r>
            <a:r>
              <a:rPr lang="en-US" sz="1400" i="1" dirty="0" smtClean="0"/>
              <a:t>(t) = stochastic perturbations</a:t>
            </a:r>
          </a:p>
        </p:txBody>
      </p:sp>
      <p:sp>
        <p:nvSpPr>
          <p:cNvPr id="10" name="TextBox 9"/>
          <p:cNvSpPr txBox="1"/>
          <p:nvPr/>
        </p:nvSpPr>
        <p:spPr>
          <a:xfrm>
            <a:off x="7270192" y="2918154"/>
            <a:ext cx="1467068" cy="646331"/>
          </a:xfrm>
          <a:prstGeom prst="rect">
            <a:avLst/>
          </a:prstGeom>
          <a:noFill/>
        </p:spPr>
        <p:txBody>
          <a:bodyPr wrap="none" rtlCol="0">
            <a:spAutoFit/>
          </a:bodyPr>
          <a:lstStyle/>
          <a:p>
            <a:pPr algn="ctr"/>
            <a:r>
              <a:rPr lang="en-US" dirty="0" smtClean="0"/>
              <a:t>Paul Langevin</a:t>
            </a:r>
          </a:p>
          <a:p>
            <a:pPr algn="ctr"/>
            <a:r>
              <a:rPr lang="en-US" dirty="0" smtClean="0"/>
              <a:t>(1872-1946)</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976B89-B934-42B7-BBE1-B47766382DCC}" type="slidenum">
              <a:rPr lang="en-US" smtClean="0"/>
              <a:pPr/>
              <a:t>15</a:t>
            </a:fld>
            <a:endParaRPr lang="en-US"/>
          </a:p>
        </p:txBody>
      </p:sp>
      <p:sp>
        <p:nvSpPr>
          <p:cNvPr id="5" name="Rectangle 4"/>
          <p:cNvSpPr/>
          <p:nvPr/>
        </p:nvSpPr>
        <p:spPr>
          <a:xfrm>
            <a:off x="0" y="0"/>
            <a:ext cx="9144000" cy="5486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The LOPM is formulated as a random walk</a:t>
            </a:r>
          </a:p>
        </p:txBody>
      </p:sp>
      <p:sp>
        <p:nvSpPr>
          <p:cNvPr id="8" name="TextBox 7"/>
          <p:cNvSpPr txBox="1"/>
          <p:nvPr/>
        </p:nvSpPr>
        <p:spPr>
          <a:xfrm>
            <a:off x="381000" y="685800"/>
            <a:ext cx="8382000" cy="5570756"/>
          </a:xfrm>
          <a:prstGeom prst="rect">
            <a:avLst/>
          </a:prstGeom>
          <a:noFill/>
        </p:spPr>
        <p:txBody>
          <a:bodyPr wrap="square" rtlCol="0">
            <a:spAutoFit/>
          </a:bodyPr>
          <a:lstStyle/>
          <a:p>
            <a:pPr marL="174625" indent="-174625">
              <a:buFont typeface="Arial" pitchFamily="34" charset="0"/>
              <a:buChar char="•"/>
            </a:pPr>
            <a:r>
              <a:rPr lang="en-US" sz="2000" dirty="0" smtClean="0"/>
              <a:t>Approximating derivatives over discrete time intervals and combining and rearranging terms for </a:t>
            </a:r>
            <a:r>
              <a:rPr lang="en-US" sz="2000" b="1" dirty="0" smtClean="0"/>
              <a:t>vertical motion</a:t>
            </a:r>
            <a:endParaRPr lang="en-US" sz="2000" dirty="0" smtClean="0"/>
          </a:p>
          <a:p>
            <a:endParaRPr lang="en-US" dirty="0" smtClean="0"/>
          </a:p>
          <a:p>
            <a:endParaRPr lang="en-US" dirty="0" smtClean="0"/>
          </a:p>
          <a:p>
            <a:r>
              <a:rPr lang="en-US" sz="1400" dirty="0" smtClean="0"/>
              <a:t>     </a:t>
            </a:r>
            <a:r>
              <a:rPr lang="en-US" sz="1400" i="1" dirty="0" smtClean="0"/>
              <a:t>where  z(t) = axial position at time t, </a:t>
            </a:r>
            <a:r>
              <a:rPr lang="el-GR" sz="1400" i="1" dirty="0" smtClean="0"/>
              <a:t>η</a:t>
            </a:r>
            <a:r>
              <a:rPr lang="en-US" sz="1400" i="1" dirty="0" smtClean="0"/>
              <a:t>’</a:t>
            </a:r>
            <a:r>
              <a:rPr lang="en-US" sz="1400" i="1" baseline="-25000" dirty="0" smtClean="0"/>
              <a:t>v</a:t>
            </a:r>
            <a:r>
              <a:rPr lang="en-US" sz="1400" i="1" dirty="0" smtClean="0"/>
              <a:t>(t) = vertical stochastic particle shifts</a:t>
            </a:r>
          </a:p>
          <a:p>
            <a:r>
              <a:rPr lang="en-US" sz="1400" i="1" dirty="0" smtClean="0"/>
              <a:t>                  a,b,c = empirical parameters that reflect time average forces</a:t>
            </a:r>
          </a:p>
          <a:p>
            <a:endParaRPr lang="en-US" dirty="0" smtClean="0"/>
          </a:p>
          <a:p>
            <a:pPr marL="174625" indent="-174625">
              <a:buFont typeface="Arial" pitchFamily="34" charset="0"/>
              <a:buChar char="•"/>
            </a:pPr>
            <a:r>
              <a:rPr lang="en-US" sz="2000" dirty="0" smtClean="0"/>
              <a:t>a, b, and c can be estimated with experimental particle position time series</a:t>
            </a:r>
          </a:p>
          <a:p>
            <a:pPr marL="174625" indent="-174625">
              <a:buFont typeface="Arial" pitchFamily="34" charset="0"/>
              <a:buChar char="•"/>
            </a:pPr>
            <a:endParaRPr lang="en-US" dirty="0" smtClean="0"/>
          </a:p>
          <a:p>
            <a:pPr marL="174625" indent="-174625">
              <a:buFont typeface="Arial" pitchFamily="34" charset="0"/>
              <a:buChar char="•"/>
            </a:pPr>
            <a:r>
              <a:rPr lang="en-US" sz="2000" dirty="0" smtClean="0"/>
              <a:t>Stochastic inputs, </a:t>
            </a:r>
            <a:r>
              <a:rPr lang="el-GR" sz="2000" dirty="0" smtClean="0"/>
              <a:t>η</a:t>
            </a:r>
            <a:r>
              <a:rPr lang="en-US" sz="2000" dirty="0" smtClean="0"/>
              <a:t>’(t), can be estimated from stepwise prediction errors</a:t>
            </a:r>
          </a:p>
          <a:p>
            <a:endParaRPr lang="en-US" dirty="0" smtClean="0"/>
          </a:p>
          <a:p>
            <a:pPr marL="174625" indent="-174625">
              <a:buFont typeface="Arial" pitchFamily="34" charset="0"/>
              <a:buChar char="•"/>
            </a:pPr>
            <a:r>
              <a:rPr lang="en-US" sz="2000" dirty="0" smtClean="0"/>
              <a:t>For </a:t>
            </a:r>
            <a:r>
              <a:rPr lang="en-US" sz="2000" b="1" dirty="0" smtClean="0"/>
              <a:t>horizontal motion</a:t>
            </a:r>
          </a:p>
          <a:p>
            <a:endParaRPr lang="en-US" dirty="0" smtClean="0"/>
          </a:p>
          <a:p>
            <a:endParaRPr lang="en-US" dirty="0" smtClean="0"/>
          </a:p>
          <a:p>
            <a:r>
              <a:rPr lang="en-US" sz="1400" i="1" dirty="0" smtClean="0"/>
              <a:t>     where  y(t) = lateral position at time t, </a:t>
            </a:r>
            <a:r>
              <a:rPr lang="el-GR" sz="1400" i="1" dirty="0" smtClean="0"/>
              <a:t>η</a:t>
            </a:r>
            <a:r>
              <a:rPr lang="en-US" sz="1400" i="1" dirty="0" smtClean="0"/>
              <a:t>’</a:t>
            </a:r>
            <a:r>
              <a:rPr lang="en-US" sz="1400" i="1" baseline="-25000" dirty="0" smtClean="0"/>
              <a:t>h</a:t>
            </a:r>
            <a:r>
              <a:rPr lang="en-US" sz="1400" i="1" dirty="0" smtClean="0"/>
              <a:t>(t) = horizontal stochastic particle shifts</a:t>
            </a:r>
          </a:p>
          <a:p>
            <a:r>
              <a:rPr lang="en-US" sz="1400" i="1" dirty="0" smtClean="0"/>
              <a:t>                  a, b = empirical parameters that reflect time average forces</a:t>
            </a:r>
          </a:p>
          <a:p>
            <a:endParaRPr lang="en-US" sz="1400" i="1" dirty="0" smtClean="0"/>
          </a:p>
          <a:p>
            <a:pPr marL="173038" indent="-173038">
              <a:buFont typeface="Arial" pitchFamily="34" charset="0"/>
              <a:buChar char="•"/>
            </a:pPr>
            <a:r>
              <a:rPr lang="en-US" sz="2000" dirty="0" smtClean="0"/>
              <a:t>In vectorized form, the random walk can be applied to thousands of particles simultaneously and adjusted at each time step for changing particle properties</a:t>
            </a:r>
          </a:p>
        </p:txBody>
      </p:sp>
      <p:pic>
        <p:nvPicPr>
          <p:cNvPr id="40962" name="Picture 2" descr="http://latex.codecogs.com/png.latex?%5Cdpi%7B300%7D%20%5Clarge%20z%28t&amp;plus;1%29%20%3D%20a%20%5Ccdot%20z%28t%29%20&amp;plus;%20b%20%5Ccdot%20z%28t-1%29%20&amp;plus;%20c%20&amp;plus;%20%5Ceta%27_v%28t%29"/>
          <p:cNvPicPr>
            <a:picLocks noChangeAspect="1" noChangeArrowheads="1"/>
          </p:cNvPicPr>
          <p:nvPr/>
        </p:nvPicPr>
        <p:blipFill>
          <a:blip r:embed="rId2" cstate="print"/>
          <a:srcRect/>
          <a:stretch>
            <a:fillRect/>
          </a:stretch>
        </p:blipFill>
        <p:spPr bwMode="auto">
          <a:xfrm>
            <a:off x="609601" y="1478280"/>
            <a:ext cx="4573427" cy="274320"/>
          </a:xfrm>
          <a:prstGeom prst="rect">
            <a:avLst/>
          </a:prstGeom>
          <a:noFill/>
        </p:spPr>
      </p:pic>
      <p:pic>
        <p:nvPicPr>
          <p:cNvPr id="40964" name="Picture 4" descr="http://latex.codecogs.com/png.latex?%5Cdpi%7B300%7D%20%5Clarge%20y%28t&amp;plus;1%29%20%3D%20a%20%5Ccdot%20y%28t%29%20&amp;plus;%20b%20%5Ccdot%20y%28t-1%29%20&amp;plus;%20%5Ceta%27_h%28t%29"/>
          <p:cNvPicPr>
            <a:picLocks noChangeAspect="1" noChangeArrowheads="1"/>
          </p:cNvPicPr>
          <p:nvPr/>
        </p:nvPicPr>
        <p:blipFill>
          <a:blip r:embed="rId3" cstate="print"/>
          <a:srcRect/>
          <a:stretch>
            <a:fillRect/>
          </a:stretch>
        </p:blipFill>
        <p:spPr bwMode="auto">
          <a:xfrm>
            <a:off x="609601" y="4191000"/>
            <a:ext cx="4179095" cy="274320"/>
          </a:xfrm>
          <a:prstGeom prst="rect">
            <a:avLst/>
          </a:prstGeom>
          <a:noFill/>
        </p:spPr>
      </p:pic>
      <p:sp>
        <p:nvSpPr>
          <p:cNvPr id="7" name="TextBox 6"/>
          <p:cNvSpPr txBox="1"/>
          <p:nvPr/>
        </p:nvSpPr>
        <p:spPr>
          <a:xfrm>
            <a:off x="533400" y="6336268"/>
            <a:ext cx="7467600" cy="369332"/>
          </a:xfrm>
          <a:prstGeom prst="rect">
            <a:avLst/>
          </a:prstGeom>
          <a:noFill/>
        </p:spPr>
        <p:txBody>
          <a:bodyPr wrap="square" rtlCol="0">
            <a:spAutoFit/>
          </a:bodyPr>
          <a:lstStyle/>
          <a:p>
            <a:r>
              <a:rPr lang="da-DK" b="1" dirty="0" smtClean="0">
                <a:solidFill>
                  <a:srgbClr val="C00000"/>
                </a:solidFill>
              </a:rPr>
              <a:t>See Ind</a:t>
            </a:r>
            <a:r>
              <a:rPr lang="da-DK" b="1" dirty="0">
                <a:solidFill>
                  <a:srgbClr val="C00000"/>
                </a:solidFill>
              </a:rPr>
              <a:t>. Eng. Chem. Res., 2014, 53 (41), pp </a:t>
            </a:r>
            <a:r>
              <a:rPr lang="da-DK" b="1" dirty="0" smtClean="0">
                <a:solidFill>
                  <a:srgbClr val="C00000"/>
                </a:solidFill>
              </a:rPr>
              <a:t>15836–15844 for more details.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6095178" y="3962400"/>
            <a:ext cx="2030470" cy="2447127"/>
          </a:xfrm>
          <a:prstGeom prst="rect">
            <a:avLst/>
          </a:prstGeom>
          <a:noFill/>
          <a:ln w="9525">
            <a:noFill/>
            <a:miter lim="800000"/>
            <a:headEnd/>
            <a:tailEnd/>
          </a:ln>
        </p:spPr>
      </p:pic>
      <p:sp>
        <p:nvSpPr>
          <p:cNvPr id="14" name="Curved Up Arrow 13"/>
          <p:cNvSpPr/>
          <p:nvPr/>
        </p:nvSpPr>
        <p:spPr>
          <a:xfrm rot="5059134">
            <a:off x="4878511" y="3575055"/>
            <a:ext cx="1888476" cy="746595"/>
          </a:xfrm>
          <a:prstGeom prst="curvedUpArrow">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fld id="{4C976B89-B934-42B7-BBE1-B47766382DCC}" type="slidenum">
              <a:rPr lang="en-US" smtClean="0"/>
              <a:pPr/>
              <a:t>16</a:t>
            </a:fld>
            <a:endParaRPr lang="en-US"/>
          </a:p>
        </p:txBody>
      </p:sp>
      <p:sp>
        <p:nvSpPr>
          <p:cNvPr id="5" name="Rectangle 4"/>
          <p:cNvSpPr/>
          <p:nvPr/>
        </p:nvSpPr>
        <p:spPr>
          <a:xfrm>
            <a:off x="0" y="0"/>
            <a:ext cx="9144000" cy="5486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Experimental validation of LOPM predictions</a:t>
            </a:r>
          </a:p>
        </p:txBody>
      </p:sp>
      <p:sp>
        <p:nvSpPr>
          <p:cNvPr id="6" name="TextBox 5"/>
          <p:cNvSpPr txBox="1"/>
          <p:nvPr/>
        </p:nvSpPr>
        <p:spPr>
          <a:xfrm>
            <a:off x="152400" y="762000"/>
            <a:ext cx="5105400" cy="5324535"/>
          </a:xfrm>
          <a:prstGeom prst="rect">
            <a:avLst/>
          </a:prstGeom>
          <a:noFill/>
        </p:spPr>
        <p:txBody>
          <a:bodyPr wrap="square" rtlCol="0">
            <a:spAutoFit/>
          </a:bodyPr>
          <a:lstStyle/>
          <a:p>
            <a:pPr marL="174625" indent="-174625">
              <a:buFont typeface="Arial" pitchFamily="34" charset="0"/>
              <a:buChar char="•"/>
            </a:pPr>
            <a:r>
              <a:rPr lang="en-US" sz="2000" dirty="0" smtClean="0"/>
              <a:t>Simulated biomass (tracer) particles are constructed by inserting tiny neodymium magnets into balsa wood cylinders     (typically &gt; 1 mm diameter, 0.4-1 g/cc)</a:t>
            </a:r>
          </a:p>
          <a:p>
            <a:pPr marL="174625" indent="-174625">
              <a:buFont typeface="Arial" pitchFamily="34" charset="0"/>
              <a:buChar char="•"/>
            </a:pPr>
            <a:endParaRPr lang="en-US" sz="2000" dirty="0" smtClean="0"/>
          </a:p>
          <a:p>
            <a:pPr marL="174625" indent="-174625">
              <a:buFont typeface="Arial" pitchFamily="34" charset="0"/>
              <a:buChar char="•"/>
            </a:pPr>
            <a:r>
              <a:rPr lang="en-US" sz="2000" dirty="0" smtClean="0"/>
              <a:t>Bed particles (207 µm glass, 2.5 g/cc) are fluidized with ambient air (1.0 ≤ U/U</a:t>
            </a:r>
            <a:r>
              <a:rPr lang="en-US" sz="2000" baseline="-25000" dirty="0" smtClean="0"/>
              <a:t>mf</a:t>
            </a:r>
            <a:r>
              <a:rPr lang="en-US" sz="2000" dirty="0" smtClean="0"/>
              <a:t> ≤ 5.0)</a:t>
            </a:r>
          </a:p>
          <a:p>
            <a:pPr marL="174625" indent="-174625">
              <a:buFont typeface="Arial" pitchFamily="34" charset="0"/>
              <a:buChar char="•"/>
            </a:pPr>
            <a:endParaRPr lang="en-US" sz="2000" dirty="0" smtClean="0"/>
          </a:p>
          <a:p>
            <a:pPr marL="174625" indent="-174625">
              <a:buFont typeface="Arial" pitchFamily="34" charset="0"/>
              <a:buChar char="•"/>
            </a:pPr>
            <a:r>
              <a:rPr lang="en-US" sz="2000" dirty="0" smtClean="0"/>
              <a:t>Single tracer particles are injected in bed at specific fluidization conditions and tracked</a:t>
            </a:r>
          </a:p>
          <a:p>
            <a:pPr marL="174625" indent="-174625">
              <a:buFont typeface="Arial" pitchFamily="34" charset="0"/>
              <a:buChar char="•"/>
            </a:pPr>
            <a:endParaRPr lang="en-US" sz="2000" dirty="0" smtClean="0"/>
          </a:p>
          <a:p>
            <a:pPr marL="174625" indent="-174625">
              <a:buFont typeface="Arial" pitchFamily="34" charset="0"/>
              <a:buChar char="•"/>
            </a:pPr>
            <a:r>
              <a:rPr lang="en-US" sz="2000" dirty="0" smtClean="0"/>
              <a:t>Special algorithms de-convolute signals to give 3-D particle trajectory</a:t>
            </a:r>
          </a:p>
          <a:p>
            <a:pPr marL="174625" indent="-174625">
              <a:buFont typeface="Arial" pitchFamily="34" charset="0"/>
              <a:buChar char="•"/>
            </a:pPr>
            <a:endParaRPr lang="en-US" sz="2000" dirty="0" smtClean="0"/>
          </a:p>
          <a:p>
            <a:pPr marL="174625" indent="-174625">
              <a:buFont typeface="Arial" pitchFamily="34" charset="0"/>
              <a:buChar char="•"/>
            </a:pPr>
            <a:r>
              <a:rPr lang="en-US" sz="2000" dirty="0" smtClean="0"/>
              <a:t>Experimental facility at Separation Design Group Lab, designed and operated by Jack Halow</a:t>
            </a:r>
            <a:endParaRPr lang="en-US" sz="2000" dirty="0"/>
          </a:p>
        </p:txBody>
      </p:sp>
      <p:sp>
        <p:nvSpPr>
          <p:cNvPr id="12" name="Curved Down Arrow 11"/>
          <p:cNvSpPr/>
          <p:nvPr/>
        </p:nvSpPr>
        <p:spPr>
          <a:xfrm rot="4937829">
            <a:off x="7546994" y="1858314"/>
            <a:ext cx="1809646" cy="770805"/>
          </a:xfrm>
          <a:prstGeom prst="curvedDownArrow">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6096001" y="990600"/>
            <a:ext cx="2028825" cy="781050"/>
          </a:xfrm>
          <a:prstGeom prst="rect">
            <a:avLst/>
          </a:prstGeom>
          <a:noFill/>
          <a:ln w="9525">
            <a:noFill/>
            <a:miter lim="800000"/>
            <a:headEnd/>
            <a:tailEnd/>
          </a:ln>
        </p:spPr>
      </p:pic>
      <p:sp>
        <p:nvSpPr>
          <p:cNvPr id="15" name="TextBox 14"/>
          <p:cNvSpPr txBox="1"/>
          <p:nvPr/>
        </p:nvSpPr>
        <p:spPr>
          <a:xfrm>
            <a:off x="5586413" y="733506"/>
            <a:ext cx="3048000" cy="276999"/>
          </a:xfrm>
          <a:prstGeom prst="rect">
            <a:avLst/>
          </a:prstGeom>
          <a:noFill/>
        </p:spPr>
        <p:txBody>
          <a:bodyPr wrap="square" rtlCol="0">
            <a:spAutoFit/>
          </a:bodyPr>
          <a:lstStyle/>
          <a:p>
            <a:r>
              <a:rPr lang="en-US" sz="1200" b="1" dirty="0" smtClean="0"/>
              <a:t>Tracer Particle (simulated biomass particle)</a:t>
            </a:r>
            <a:endParaRPr lang="en-US" sz="1200" b="1" dirty="0"/>
          </a:p>
        </p:txBody>
      </p:sp>
      <p:sp>
        <p:nvSpPr>
          <p:cNvPr id="16" name="TextBox 15"/>
          <p:cNvSpPr txBox="1"/>
          <p:nvPr/>
        </p:nvSpPr>
        <p:spPr>
          <a:xfrm>
            <a:off x="7262813" y="3581400"/>
            <a:ext cx="1447800" cy="276999"/>
          </a:xfrm>
          <a:prstGeom prst="rect">
            <a:avLst/>
          </a:prstGeom>
          <a:noFill/>
        </p:spPr>
        <p:txBody>
          <a:bodyPr wrap="square" rtlCol="0">
            <a:spAutoFit/>
          </a:bodyPr>
          <a:lstStyle/>
          <a:p>
            <a:r>
              <a:rPr lang="en-US" sz="1200" b="1" dirty="0" smtClean="0"/>
              <a:t>Experimental Setup</a:t>
            </a:r>
            <a:endParaRPr lang="en-US" sz="1200" b="1" dirty="0"/>
          </a:p>
        </p:txBody>
      </p:sp>
      <p:sp>
        <p:nvSpPr>
          <p:cNvPr id="17" name="TextBox 16"/>
          <p:cNvSpPr txBox="1"/>
          <p:nvPr/>
        </p:nvSpPr>
        <p:spPr>
          <a:xfrm>
            <a:off x="8024813" y="4419600"/>
            <a:ext cx="1042987" cy="461665"/>
          </a:xfrm>
          <a:prstGeom prst="rect">
            <a:avLst/>
          </a:prstGeom>
          <a:noFill/>
        </p:spPr>
        <p:txBody>
          <a:bodyPr wrap="square" rtlCol="0">
            <a:spAutoFit/>
          </a:bodyPr>
          <a:lstStyle/>
          <a:p>
            <a:r>
              <a:rPr lang="en-US" sz="1200" b="1" dirty="0" smtClean="0"/>
              <a:t>3-D particle</a:t>
            </a:r>
          </a:p>
          <a:p>
            <a:r>
              <a:rPr lang="en-US" sz="1200" b="1" dirty="0" smtClean="0"/>
              <a:t>Trajectory</a:t>
            </a:r>
            <a:endParaRPr lang="en-US" sz="1200" b="1" dirty="0"/>
          </a:p>
        </p:txBody>
      </p:sp>
      <p:pic>
        <p:nvPicPr>
          <p:cNvPr id="18" name="Picture 17" descr="MPTsys2014.jpg"/>
          <p:cNvPicPr/>
          <p:nvPr/>
        </p:nvPicPr>
        <p:blipFill>
          <a:blip r:embed="rId4" cstate="print"/>
          <a:stretch>
            <a:fillRect/>
          </a:stretch>
        </p:blipFill>
        <p:spPr>
          <a:xfrm>
            <a:off x="5855493" y="1909801"/>
            <a:ext cx="2309813" cy="16715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976B89-B934-42B7-BBE1-B47766382DCC}" type="slidenum">
              <a:rPr lang="en-US" smtClean="0"/>
              <a:pPr/>
              <a:t>17</a:t>
            </a:fld>
            <a:endParaRPr lang="en-US"/>
          </a:p>
        </p:txBody>
      </p:sp>
      <p:sp>
        <p:nvSpPr>
          <p:cNvPr id="5" name="Rectangle 4"/>
          <p:cNvSpPr/>
          <p:nvPr/>
        </p:nvSpPr>
        <p:spPr>
          <a:xfrm>
            <a:off x="0" y="0"/>
            <a:ext cx="9144000" cy="5486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Both LOPM &amp; experiments yield particle RTDs</a:t>
            </a:r>
          </a:p>
        </p:txBody>
      </p:sp>
      <p:sp>
        <p:nvSpPr>
          <p:cNvPr id="6" name="TextBox 5"/>
          <p:cNvSpPr txBox="1"/>
          <p:nvPr/>
        </p:nvSpPr>
        <p:spPr>
          <a:xfrm>
            <a:off x="304800" y="838200"/>
            <a:ext cx="3276600" cy="830997"/>
          </a:xfrm>
          <a:prstGeom prst="rect">
            <a:avLst/>
          </a:prstGeom>
          <a:noFill/>
        </p:spPr>
        <p:txBody>
          <a:bodyPr wrap="square" rtlCol="0">
            <a:spAutoFit/>
          </a:bodyPr>
          <a:lstStyle/>
          <a:p>
            <a:r>
              <a:rPr lang="en-US" sz="2400" dirty="0" smtClean="0"/>
              <a:t>Trajectories map of 3-D time-average mixing.</a:t>
            </a:r>
          </a:p>
        </p:txBody>
      </p:sp>
      <p:sp>
        <p:nvSpPr>
          <p:cNvPr id="18" name="TextBox 17"/>
          <p:cNvSpPr txBox="1"/>
          <p:nvPr/>
        </p:nvSpPr>
        <p:spPr>
          <a:xfrm>
            <a:off x="4343400" y="762000"/>
            <a:ext cx="4572000" cy="707886"/>
          </a:xfrm>
          <a:prstGeom prst="rect">
            <a:avLst/>
          </a:prstGeom>
          <a:noFill/>
        </p:spPr>
        <p:txBody>
          <a:bodyPr wrap="square" rtlCol="0">
            <a:spAutoFit/>
          </a:bodyPr>
          <a:lstStyle/>
          <a:p>
            <a:pPr marL="111125" indent="-111125">
              <a:buFont typeface="Arial" pitchFamily="34" charset="0"/>
              <a:buChar char="•"/>
            </a:pPr>
            <a:endParaRPr lang="en-US" sz="2000" dirty="0" smtClean="0"/>
          </a:p>
          <a:p>
            <a:pPr marL="111125" indent="-111125">
              <a:buFont typeface="Arial" pitchFamily="34" charset="0"/>
              <a:buChar char="•"/>
            </a:pPr>
            <a:endParaRPr lang="en-US" sz="2000" dirty="0" smtClean="0"/>
          </a:p>
        </p:txBody>
      </p:sp>
      <p:pic>
        <p:nvPicPr>
          <p:cNvPr id="39939" name="Picture 3"/>
          <p:cNvPicPr>
            <a:picLocks noChangeAspect="1" noChangeArrowheads="1"/>
          </p:cNvPicPr>
          <p:nvPr/>
        </p:nvPicPr>
        <p:blipFill>
          <a:blip r:embed="rId2" cstate="print"/>
          <a:srcRect/>
          <a:stretch>
            <a:fillRect/>
          </a:stretch>
        </p:blipFill>
        <p:spPr bwMode="auto">
          <a:xfrm>
            <a:off x="3886200" y="609600"/>
            <a:ext cx="5029200" cy="3162136"/>
          </a:xfrm>
          <a:prstGeom prst="rect">
            <a:avLst/>
          </a:prstGeom>
          <a:noFill/>
          <a:ln w="9525">
            <a:noFill/>
            <a:miter lim="800000"/>
            <a:headEnd/>
            <a:tailEnd/>
          </a:ln>
        </p:spPr>
      </p:pic>
      <p:pic>
        <p:nvPicPr>
          <p:cNvPr id="39940" name="Picture 4"/>
          <p:cNvPicPr>
            <a:picLocks noChangeAspect="1" noChangeArrowheads="1"/>
          </p:cNvPicPr>
          <p:nvPr/>
        </p:nvPicPr>
        <p:blipFill>
          <a:blip r:embed="rId3" cstate="print"/>
          <a:srcRect/>
          <a:stretch>
            <a:fillRect/>
          </a:stretch>
        </p:blipFill>
        <p:spPr bwMode="auto">
          <a:xfrm>
            <a:off x="3554975" y="3886200"/>
            <a:ext cx="5589025" cy="2511524"/>
          </a:xfrm>
          <a:prstGeom prst="rect">
            <a:avLst/>
          </a:prstGeom>
          <a:noFill/>
          <a:ln w="9525">
            <a:noFill/>
            <a:miter lim="800000"/>
            <a:headEnd/>
            <a:tailEnd/>
          </a:ln>
        </p:spPr>
      </p:pic>
      <p:sp>
        <p:nvSpPr>
          <p:cNvPr id="13" name="TextBox 12"/>
          <p:cNvSpPr txBox="1"/>
          <p:nvPr/>
        </p:nvSpPr>
        <p:spPr>
          <a:xfrm>
            <a:off x="152400" y="2762071"/>
            <a:ext cx="3657600" cy="1200329"/>
          </a:xfrm>
          <a:prstGeom prst="rect">
            <a:avLst/>
          </a:prstGeom>
          <a:noFill/>
        </p:spPr>
        <p:txBody>
          <a:bodyPr wrap="square" rtlCol="0">
            <a:spAutoFit/>
          </a:bodyPr>
          <a:lstStyle/>
          <a:p>
            <a:r>
              <a:rPr lang="en-US" sz="2400" dirty="0" smtClean="0"/>
              <a:t>Vertical mixing profiles follow Weibull statistics.</a:t>
            </a:r>
          </a:p>
          <a:p>
            <a:pPr marL="111125" indent="-111125"/>
            <a:endParaRPr lang="en-US" sz="2400" dirty="0" smtClean="0"/>
          </a:p>
        </p:txBody>
      </p:sp>
      <p:pic>
        <p:nvPicPr>
          <p:cNvPr id="17412" name="Picture 4" descr="http://latex.codecogs.com/png.latex?%5Cdpi%7B300%7D%20%5Clarge%20f%28z%29%20%3D%20%5Cfrac%7Bk%7D%7B%5Clambda%7D%20%5Cleft%28%5Cfrac%7Bz%7D%7B%5Clambda%7D%5Cright%29%5E%7Bk-1%7D%20e%5E%7B-%28z/%5Clambda%29%5E%7Bk%7D%7D"/>
          <p:cNvPicPr>
            <a:picLocks noChangeAspect="1" noChangeArrowheads="1"/>
          </p:cNvPicPr>
          <p:nvPr/>
        </p:nvPicPr>
        <p:blipFill>
          <a:blip r:embed="rId4" cstate="print"/>
          <a:srcRect/>
          <a:stretch>
            <a:fillRect/>
          </a:stretch>
        </p:blipFill>
        <p:spPr bwMode="auto">
          <a:xfrm>
            <a:off x="304800" y="3771736"/>
            <a:ext cx="2667000" cy="545662"/>
          </a:xfrm>
          <a:prstGeom prst="rect">
            <a:avLst/>
          </a:prstGeom>
          <a:noFill/>
        </p:spPr>
      </p:pic>
      <p:pic>
        <p:nvPicPr>
          <p:cNvPr id="17414" name="Picture 6" descr="http://latex.codecogs.com/png.latex?%5Cdpi%7B300%7D%20%5Clarge%20C%28z%29%20%3D%201%20-%20e%5E%7B-%28z/%5Clambda%29%5Ek%7D"/>
          <p:cNvPicPr>
            <a:picLocks noChangeAspect="1" noChangeArrowheads="1"/>
          </p:cNvPicPr>
          <p:nvPr/>
        </p:nvPicPr>
        <p:blipFill>
          <a:blip r:embed="rId5" cstate="print"/>
          <a:srcRect/>
          <a:stretch>
            <a:fillRect/>
          </a:stretch>
        </p:blipFill>
        <p:spPr bwMode="auto">
          <a:xfrm>
            <a:off x="304800" y="4572000"/>
            <a:ext cx="2285999" cy="360947"/>
          </a:xfrm>
          <a:prstGeom prst="rect">
            <a:avLst/>
          </a:prstGeom>
          <a:noFill/>
        </p:spPr>
      </p:pic>
      <p:sp>
        <p:nvSpPr>
          <p:cNvPr id="14" name="Rectangle 13"/>
          <p:cNvSpPr/>
          <p:nvPr/>
        </p:nvSpPr>
        <p:spPr>
          <a:xfrm>
            <a:off x="304800" y="5105400"/>
            <a:ext cx="3276600" cy="1169551"/>
          </a:xfrm>
          <a:prstGeom prst="rect">
            <a:avLst/>
          </a:prstGeom>
        </p:spPr>
        <p:txBody>
          <a:bodyPr wrap="square">
            <a:spAutoFit/>
          </a:bodyPr>
          <a:lstStyle/>
          <a:p>
            <a:r>
              <a:rPr lang="en-US" sz="1400" i="1" dirty="0" smtClean="0"/>
              <a:t>where  f = probability density function</a:t>
            </a:r>
          </a:p>
          <a:p>
            <a:r>
              <a:rPr lang="en-US" sz="1400" i="1" dirty="0" smtClean="0"/>
              <a:t>             C = cumulative distribution function</a:t>
            </a:r>
          </a:p>
          <a:p>
            <a:r>
              <a:rPr lang="en-US" sz="1400" i="1" dirty="0" smtClean="0"/>
              <a:t>             k = shape parameter</a:t>
            </a:r>
          </a:p>
          <a:p>
            <a:r>
              <a:rPr lang="en-US" sz="1400" i="1" dirty="0" smtClean="0"/>
              <a:t>             </a:t>
            </a:r>
            <a:r>
              <a:rPr lang="el-GR" sz="1400" i="1" dirty="0" smtClean="0"/>
              <a:t>λ</a:t>
            </a:r>
            <a:r>
              <a:rPr lang="en-US" sz="1400" i="1" dirty="0" smtClean="0"/>
              <a:t> = scale parameter</a:t>
            </a:r>
          </a:p>
          <a:p>
            <a:r>
              <a:rPr lang="en-US" sz="1400" i="1" dirty="0" smtClean="0"/>
              <a:t>             z = axial position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3086100" y="870488"/>
            <a:ext cx="2971800" cy="2667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p:cNvSpPr/>
          <p:nvPr/>
        </p:nvSpPr>
        <p:spPr>
          <a:xfrm>
            <a:off x="0" y="0"/>
            <a:ext cx="9144000" cy="5486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Integrated Pyrolysis Reactor Model</a:t>
            </a:r>
          </a:p>
        </p:txBody>
      </p:sp>
      <p:sp>
        <p:nvSpPr>
          <p:cNvPr id="54" name="Slide Number Placeholder 53"/>
          <p:cNvSpPr>
            <a:spLocks noGrp="1"/>
          </p:cNvSpPr>
          <p:nvPr>
            <p:ph type="sldNum" sz="quarter" idx="12"/>
          </p:nvPr>
        </p:nvSpPr>
        <p:spPr/>
        <p:txBody>
          <a:bodyPr/>
          <a:lstStyle/>
          <a:p>
            <a:fld id="{4C976B89-B934-42B7-BBE1-B47766382DCC}" type="slidenum">
              <a:rPr lang="en-US" smtClean="0"/>
              <a:pPr/>
              <a:t>18</a:t>
            </a:fld>
            <a:endParaRPr lang="en-US" dirty="0"/>
          </a:p>
        </p:txBody>
      </p:sp>
      <p:sp>
        <p:nvSpPr>
          <p:cNvPr id="101" name="Oval 100"/>
          <p:cNvSpPr/>
          <p:nvPr/>
        </p:nvSpPr>
        <p:spPr>
          <a:xfrm>
            <a:off x="3886200" y="2013488"/>
            <a:ext cx="1371600" cy="1371600"/>
          </a:xfrm>
          <a:prstGeom prst="ellipse">
            <a:avLst/>
          </a:prstGeom>
          <a:solidFill>
            <a:srgbClr val="4F81BD">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smtClean="0">
                <a:effectLst>
                  <a:outerShdw blurRad="38100" dist="38100" dir="2700000" algn="tl">
                    <a:srgbClr val="000000">
                      <a:alpha val="43137"/>
                    </a:srgbClr>
                  </a:outerShdw>
                </a:effectLst>
              </a:rPr>
              <a:t>Gas Mixing and Kinetics</a:t>
            </a:r>
            <a:endParaRPr lang="en-US" sz="1400" dirty="0">
              <a:effectLst>
                <a:outerShdw blurRad="38100" dist="38100" dir="2700000" algn="tl">
                  <a:srgbClr val="000000">
                    <a:alpha val="43137"/>
                  </a:srgbClr>
                </a:outerShdw>
              </a:effectLst>
            </a:endParaRPr>
          </a:p>
        </p:txBody>
      </p:sp>
      <p:sp>
        <p:nvSpPr>
          <p:cNvPr id="102" name="TextBox 101"/>
          <p:cNvSpPr txBox="1"/>
          <p:nvPr/>
        </p:nvSpPr>
        <p:spPr>
          <a:xfrm>
            <a:off x="457200" y="2045776"/>
            <a:ext cx="2438400" cy="1384995"/>
          </a:xfrm>
          <a:prstGeom prst="rect">
            <a:avLst/>
          </a:prstGeom>
          <a:noFill/>
        </p:spPr>
        <p:txBody>
          <a:bodyPr wrap="square" rtlCol="0">
            <a:spAutoFit/>
          </a:bodyPr>
          <a:lstStyle/>
          <a:p>
            <a:pPr indent="117475">
              <a:buClr>
                <a:srgbClr val="007934"/>
              </a:buClr>
              <a:buFont typeface="Arial" pitchFamily="34" charset="0"/>
              <a:buChar char="•"/>
            </a:pPr>
            <a:r>
              <a:rPr lang="en-US" sz="1400" dirty="0" smtClean="0"/>
              <a:t>heat transfer</a:t>
            </a:r>
          </a:p>
          <a:p>
            <a:pPr indent="117475">
              <a:buClr>
                <a:srgbClr val="007934"/>
              </a:buClr>
              <a:buFont typeface="Arial" pitchFamily="34" charset="0"/>
              <a:buChar char="•"/>
            </a:pPr>
            <a:r>
              <a:rPr lang="en-US" sz="1400" dirty="0" smtClean="0"/>
              <a:t>mass transport</a:t>
            </a:r>
          </a:p>
          <a:p>
            <a:pPr indent="117475">
              <a:buClr>
                <a:srgbClr val="007934"/>
              </a:buClr>
              <a:buFont typeface="Arial" pitchFamily="34" charset="0"/>
              <a:buChar char="•"/>
            </a:pPr>
            <a:r>
              <a:rPr lang="en-US" sz="1400" dirty="0" smtClean="0"/>
              <a:t>thermal properties</a:t>
            </a:r>
          </a:p>
          <a:p>
            <a:pPr indent="117475">
              <a:buClr>
                <a:srgbClr val="007934"/>
              </a:buClr>
              <a:buFont typeface="Arial" pitchFamily="34" charset="0"/>
              <a:buChar char="•"/>
            </a:pPr>
            <a:r>
              <a:rPr lang="en-US" sz="1400" dirty="0" smtClean="0"/>
              <a:t>physical characteristics</a:t>
            </a:r>
          </a:p>
          <a:p>
            <a:pPr indent="117475">
              <a:buClr>
                <a:srgbClr val="007934"/>
              </a:buClr>
              <a:buFont typeface="Arial" pitchFamily="34" charset="0"/>
              <a:buChar char="•"/>
            </a:pPr>
            <a:r>
              <a:rPr lang="en-US" sz="1400" dirty="0" smtClean="0"/>
              <a:t>moisture content</a:t>
            </a:r>
          </a:p>
          <a:p>
            <a:pPr indent="117475">
              <a:buFont typeface="Arial" pitchFamily="34" charset="0"/>
              <a:buChar char="•"/>
            </a:pPr>
            <a:endParaRPr lang="en-US" sz="1400" dirty="0"/>
          </a:p>
        </p:txBody>
      </p:sp>
      <p:cxnSp>
        <p:nvCxnSpPr>
          <p:cNvPr id="103" name="Shape 102"/>
          <p:cNvCxnSpPr>
            <a:stCxn id="171" idx="2"/>
            <a:endCxn id="102" idx="0"/>
          </p:cNvCxnSpPr>
          <p:nvPr/>
        </p:nvCxnSpPr>
        <p:spPr>
          <a:xfrm rot="10800000" flipV="1">
            <a:off x="1676400" y="1670588"/>
            <a:ext cx="1612308" cy="375188"/>
          </a:xfrm>
          <a:prstGeom prst="bentConnector2">
            <a:avLst/>
          </a:prstGeom>
          <a:ln w="28575">
            <a:solidFill>
              <a:srgbClr val="007934"/>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352800" y="3781982"/>
            <a:ext cx="2438400" cy="954107"/>
          </a:xfrm>
          <a:prstGeom prst="rect">
            <a:avLst/>
          </a:prstGeom>
          <a:noFill/>
        </p:spPr>
        <p:txBody>
          <a:bodyPr wrap="square" rtlCol="0">
            <a:spAutoFit/>
          </a:bodyPr>
          <a:lstStyle/>
          <a:p>
            <a:pPr indent="117475">
              <a:buClr>
                <a:schemeClr val="accent1"/>
              </a:buClr>
              <a:buFont typeface="Arial" pitchFamily="34" charset="0"/>
              <a:buChar char="•"/>
            </a:pPr>
            <a:r>
              <a:rPr lang="en-US" sz="1400" dirty="0" smtClean="0"/>
              <a:t>chemical species</a:t>
            </a:r>
          </a:p>
          <a:p>
            <a:pPr indent="117475">
              <a:buClr>
                <a:schemeClr val="accent1"/>
              </a:buClr>
              <a:buFont typeface="Arial" pitchFamily="34" charset="0"/>
              <a:buChar char="•"/>
            </a:pPr>
            <a:r>
              <a:rPr lang="en-US" sz="1400" dirty="0" smtClean="0"/>
              <a:t>devolatilization rate</a:t>
            </a:r>
          </a:p>
          <a:p>
            <a:pPr indent="117475">
              <a:buClr>
                <a:schemeClr val="accent1"/>
              </a:buClr>
              <a:buFont typeface="Arial" pitchFamily="34" charset="0"/>
              <a:buChar char="•"/>
            </a:pPr>
            <a:r>
              <a:rPr lang="en-US" sz="1400" dirty="0" smtClean="0"/>
              <a:t>liquid yield</a:t>
            </a:r>
          </a:p>
          <a:p>
            <a:pPr indent="117475">
              <a:buClr>
                <a:schemeClr val="accent1"/>
              </a:buClr>
              <a:buFont typeface="Arial" pitchFamily="34" charset="0"/>
              <a:buChar char="•"/>
            </a:pPr>
            <a:r>
              <a:rPr lang="en-US" sz="1400" dirty="0" smtClean="0"/>
              <a:t>secondary reactions</a:t>
            </a:r>
          </a:p>
        </p:txBody>
      </p:sp>
      <p:cxnSp>
        <p:nvCxnSpPr>
          <p:cNvPr id="105" name="Straight Connector 104"/>
          <p:cNvCxnSpPr>
            <a:stCxn id="101" idx="4"/>
            <a:endCxn id="104" idx="0"/>
          </p:cNvCxnSpPr>
          <p:nvPr/>
        </p:nvCxnSpPr>
        <p:spPr>
          <a:xfrm>
            <a:off x="4572000" y="3385088"/>
            <a:ext cx="0" cy="396894"/>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172200" y="2045776"/>
            <a:ext cx="2743200" cy="1169551"/>
          </a:xfrm>
          <a:prstGeom prst="rect">
            <a:avLst/>
          </a:prstGeom>
          <a:noFill/>
        </p:spPr>
        <p:txBody>
          <a:bodyPr wrap="square" rtlCol="0">
            <a:spAutoFit/>
          </a:bodyPr>
          <a:lstStyle/>
          <a:p>
            <a:pPr indent="117475">
              <a:buClr>
                <a:srgbClr val="C00000"/>
              </a:buClr>
              <a:buFont typeface="Arial" pitchFamily="34" charset="0"/>
              <a:buChar char="•"/>
            </a:pPr>
            <a:r>
              <a:rPr lang="en-US" sz="1400" dirty="0" smtClean="0"/>
              <a:t>fluidization scheme </a:t>
            </a:r>
          </a:p>
          <a:p>
            <a:pPr indent="117475">
              <a:buClr>
                <a:srgbClr val="C00000"/>
              </a:buClr>
              <a:buFont typeface="Arial" pitchFamily="34" charset="0"/>
              <a:buChar char="•"/>
            </a:pPr>
            <a:r>
              <a:rPr lang="en-US" sz="1400" dirty="0" smtClean="0"/>
              <a:t>residence times</a:t>
            </a:r>
          </a:p>
          <a:p>
            <a:pPr indent="117475">
              <a:buClr>
                <a:srgbClr val="C00000"/>
              </a:buClr>
              <a:buFont typeface="Arial" pitchFamily="34" charset="0"/>
              <a:buChar char="•"/>
            </a:pPr>
            <a:r>
              <a:rPr lang="en-US" sz="1400" dirty="0" smtClean="0"/>
              <a:t>reactor height / diameter</a:t>
            </a:r>
          </a:p>
          <a:p>
            <a:pPr indent="117475">
              <a:buClr>
                <a:srgbClr val="C00000"/>
              </a:buClr>
              <a:buFont typeface="Arial" pitchFamily="34" charset="0"/>
              <a:buChar char="•"/>
            </a:pPr>
            <a:r>
              <a:rPr lang="en-US" sz="1400" dirty="0" smtClean="0"/>
              <a:t>bed height</a:t>
            </a:r>
          </a:p>
          <a:p>
            <a:pPr indent="117475">
              <a:buClr>
                <a:srgbClr val="C00000"/>
              </a:buClr>
              <a:buFont typeface="Arial" pitchFamily="34" charset="0"/>
              <a:buChar char="•"/>
            </a:pPr>
            <a:r>
              <a:rPr lang="en-US" sz="1400" dirty="0" smtClean="0"/>
              <a:t>feedstock injection</a:t>
            </a:r>
          </a:p>
        </p:txBody>
      </p:sp>
      <p:cxnSp>
        <p:nvCxnSpPr>
          <p:cNvPr id="107" name="Shape 106"/>
          <p:cNvCxnSpPr>
            <a:stCxn id="100" idx="6"/>
            <a:endCxn id="106" idx="0"/>
          </p:cNvCxnSpPr>
          <p:nvPr/>
        </p:nvCxnSpPr>
        <p:spPr>
          <a:xfrm>
            <a:off x="5867400" y="1670588"/>
            <a:ext cx="1676400" cy="375188"/>
          </a:xfrm>
          <a:prstGeom prst="bentConnector2">
            <a:avLst/>
          </a:prstGeom>
          <a:ln w="28575">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685800" y="1207576"/>
            <a:ext cx="787474" cy="787474"/>
          </a:xfrm>
          <a:prstGeom prst="ellipse">
            <a:avLst/>
          </a:prstGeom>
          <a:ln>
            <a:noFill/>
          </a:ln>
          <a:effectLst>
            <a:innerShdw blurRad="63500" dist="50800" dir="8100000">
              <a:prstClr val="black">
                <a:alpha val="50000"/>
              </a:prstClr>
            </a:innerShdw>
          </a:effectLst>
          <a:scene3d>
            <a:camera prst="orthographicFront"/>
            <a:lightRig rig="threePt" dir="t"/>
          </a:scene3d>
          <a:sp3d extrusionH="127000">
            <a:bevelT w="381000" h="387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109" name="Group 37"/>
          <p:cNvGrpSpPr/>
          <p:nvPr/>
        </p:nvGrpSpPr>
        <p:grpSpPr>
          <a:xfrm>
            <a:off x="7758793" y="718088"/>
            <a:ext cx="699407" cy="1327688"/>
            <a:chOff x="5143500" y="1143000"/>
            <a:chExt cx="2247900" cy="4267200"/>
          </a:xfrm>
        </p:grpSpPr>
        <p:sp>
          <p:nvSpPr>
            <p:cNvPr id="110" name="Can 109"/>
            <p:cNvSpPr/>
            <p:nvPr/>
          </p:nvSpPr>
          <p:spPr>
            <a:xfrm>
              <a:off x="5143500" y="1143000"/>
              <a:ext cx="2247900" cy="4267200"/>
            </a:xfrm>
            <a:prstGeom prst="can">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flipV="1">
              <a:off x="5486400" y="5105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2" name="Oval 111"/>
            <p:cNvSpPr/>
            <p:nvPr/>
          </p:nvSpPr>
          <p:spPr>
            <a:xfrm flipV="1">
              <a:off x="57150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3" name="Oval 112"/>
            <p:cNvSpPr/>
            <p:nvPr/>
          </p:nvSpPr>
          <p:spPr>
            <a:xfrm flipV="1">
              <a:off x="5257800" y="5029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4" name="Oval 113"/>
            <p:cNvSpPr/>
            <p:nvPr/>
          </p:nvSpPr>
          <p:spPr>
            <a:xfrm flipV="1">
              <a:off x="6858000" y="5105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5" name="Oval 114"/>
            <p:cNvSpPr/>
            <p:nvPr/>
          </p:nvSpPr>
          <p:spPr>
            <a:xfrm flipV="1">
              <a:off x="59436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6" name="Oval 115"/>
            <p:cNvSpPr/>
            <p:nvPr/>
          </p:nvSpPr>
          <p:spPr>
            <a:xfrm flipV="1">
              <a:off x="6172200" y="5181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7" name="Oval 116"/>
            <p:cNvSpPr/>
            <p:nvPr/>
          </p:nvSpPr>
          <p:spPr>
            <a:xfrm flipV="1">
              <a:off x="64008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8" name="Oval 117"/>
            <p:cNvSpPr/>
            <p:nvPr/>
          </p:nvSpPr>
          <p:spPr>
            <a:xfrm flipV="1">
              <a:off x="66294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9" name="Oval 118"/>
            <p:cNvSpPr/>
            <p:nvPr/>
          </p:nvSpPr>
          <p:spPr>
            <a:xfrm flipV="1">
              <a:off x="7059386" y="5045528"/>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0" name="Oval 119"/>
            <p:cNvSpPr/>
            <p:nvPr/>
          </p:nvSpPr>
          <p:spPr>
            <a:xfrm flipV="1">
              <a:off x="5181600" y="4800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1" name="Oval 120"/>
            <p:cNvSpPr/>
            <p:nvPr/>
          </p:nvSpPr>
          <p:spPr>
            <a:xfrm flipV="1">
              <a:off x="5410200" y="4876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2" name="Oval 121"/>
            <p:cNvSpPr/>
            <p:nvPr/>
          </p:nvSpPr>
          <p:spPr>
            <a:xfrm flipV="1">
              <a:off x="56388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3" name="Oval 122"/>
            <p:cNvSpPr/>
            <p:nvPr/>
          </p:nvSpPr>
          <p:spPr>
            <a:xfrm flipV="1">
              <a:off x="5867400" y="49530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4" name="Oval 123"/>
            <p:cNvSpPr/>
            <p:nvPr/>
          </p:nvSpPr>
          <p:spPr>
            <a:xfrm flipV="1">
              <a:off x="60960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5" name="Oval 124"/>
            <p:cNvSpPr/>
            <p:nvPr/>
          </p:nvSpPr>
          <p:spPr>
            <a:xfrm flipV="1">
              <a:off x="6324600" y="49530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6" name="Oval 125"/>
            <p:cNvSpPr/>
            <p:nvPr/>
          </p:nvSpPr>
          <p:spPr>
            <a:xfrm flipV="1">
              <a:off x="65532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7" name="Oval 126"/>
            <p:cNvSpPr/>
            <p:nvPr/>
          </p:nvSpPr>
          <p:spPr>
            <a:xfrm flipV="1">
              <a:off x="6781800" y="4876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8" name="Oval 127"/>
            <p:cNvSpPr/>
            <p:nvPr/>
          </p:nvSpPr>
          <p:spPr>
            <a:xfrm flipV="1">
              <a:off x="7010400" y="4800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9" name="Oval 128"/>
            <p:cNvSpPr/>
            <p:nvPr/>
          </p:nvSpPr>
          <p:spPr>
            <a:xfrm flipV="1">
              <a:off x="7239000" y="4724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0" name="Oval 129"/>
            <p:cNvSpPr/>
            <p:nvPr/>
          </p:nvSpPr>
          <p:spPr>
            <a:xfrm flipV="1">
              <a:off x="5181600" y="4572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1" name="Oval 130"/>
            <p:cNvSpPr/>
            <p:nvPr/>
          </p:nvSpPr>
          <p:spPr>
            <a:xfrm flipV="1">
              <a:off x="5410200" y="4648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2" name="Oval 131"/>
            <p:cNvSpPr/>
            <p:nvPr/>
          </p:nvSpPr>
          <p:spPr>
            <a:xfrm flipV="1">
              <a:off x="5638800" y="4724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3" name="Oval 132"/>
            <p:cNvSpPr/>
            <p:nvPr/>
          </p:nvSpPr>
          <p:spPr>
            <a:xfrm flipV="1">
              <a:off x="5867400" y="4724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4" name="Oval 133"/>
            <p:cNvSpPr/>
            <p:nvPr/>
          </p:nvSpPr>
          <p:spPr>
            <a:xfrm flipV="1">
              <a:off x="6096000" y="4724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5" name="Oval 134"/>
            <p:cNvSpPr/>
            <p:nvPr/>
          </p:nvSpPr>
          <p:spPr>
            <a:xfrm flipV="1">
              <a:off x="6324600" y="4724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6" name="Oval 135"/>
            <p:cNvSpPr/>
            <p:nvPr/>
          </p:nvSpPr>
          <p:spPr>
            <a:xfrm flipV="1">
              <a:off x="6553200" y="4724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7" name="Oval 136"/>
            <p:cNvSpPr/>
            <p:nvPr/>
          </p:nvSpPr>
          <p:spPr>
            <a:xfrm flipV="1">
              <a:off x="6781800" y="4648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8" name="Oval 137"/>
            <p:cNvSpPr/>
            <p:nvPr/>
          </p:nvSpPr>
          <p:spPr>
            <a:xfrm flipV="1">
              <a:off x="7010400" y="4572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9" name="Oval 138"/>
            <p:cNvSpPr/>
            <p:nvPr/>
          </p:nvSpPr>
          <p:spPr>
            <a:xfrm flipV="1">
              <a:off x="7239000" y="4495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0" name="Oval 139"/>
            <p:cNvSpPr/>
            <p:nvPr/>
          </p:nvSpPr>
          <p:spPr>
            <a:xfrm flipV="1">
              <a:off x="5181600" y="4343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1" name="Oval 140"/>
            <p:cNvSpPr/>
            <p:nvPr/>
          </p:nvSpPr>
          <p:spPr>
            <a:xfrm flipV="1">
              <a:off x="5410200" y="4419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2" name="Oval 141"/>
            <p:cNvSpPr/>
            <p:nvPr/>
          </p:nvSpPr>
          <p:spPr>
            <a:xfrm flipV="1">
              <a:off x="5638800" y="44958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3" name="Oval 142"/>
            <p:cNvSpPr/>
            <p:nvPr/>
          </p:nvSpPr>
          <p:spPr>
            <a:xfrm flipV="1">
              <a:off x="5867400" y="44958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4" name="Oval 143"/>
            <p:cNvSpPr/>
            <p:nvPr/>
          </p:nvSpPr>
          <p:spPr>
            <a:xfrm flipV="1">
              <a:off x="6096000" y="4495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5" name="Oval 144"/>
            <p:cNvSpPr/>
            <p:nvPr/>
          </p:nvSpPr>
          <p:spPr>
            <a:xfrm flipV="1">
              <a:off x="6324600" y="44958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6" name="Oval 145"/>
            <p:cNvSpPr/>
            <p:nvPr/>
          </p:nvSpPr>
          <p:spPr>
            <a:xfrm flipV="1">
              <a:off x="6553200" y="4495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7" name="Oval 146"/>
            <p:cNvSpPr/>
            <p:nvPr/>
          </p:nvSpPr>
          <p:spPr>
            <a:xfrm flipV="1">
              <a:off x="6781800" y="4419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8" name="Oval 147"/>
            <p:cNvSpPr/>
            <p:nvPr/>
          </p:nvSpPr>
          <p:spPr>
            <a:xfrm flipV="1">
              <a:off x="7010400" y="4343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9" name="Oval 148"/>
            <p:cNvSpPr/>
            <p:nvPr/>
          </p:nvSpPr>
          <p:spPr>
            <a:xfrm flipV="1">
              <a:off x="7239000" y="4267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0" name="Oval 149"/>
            <p:cNvSpPr/>
            <p:nvPr/>
          </p:nvSpPr>
          <p:spPr>
            <a:xfrm flipV="1">
              <a:off x="5181600" y="4114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1" name="Oval 150"/>
            <p:cNvSpPr/>
            <p:nvPr/>
          </p:nvSpPr>
          <p:spPr>
            <a:xfrm flipV="1">
              <a:off x="5410200" y="4191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2" name="Oval 151"/>
            <p:cNvSpPr/>
            <p:nvPr/>
          </p:nvSpPr>
          <p:spPr>
            <a:xfrm flipV="1">
              <a:off x="5638800" y="4267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3" name="Oval 152"/>
            <p:cNvSpPr/>
            <p:nvPr/>
          </p:nvSpPr>
          <p:spPr>
            <a:xfrm flipV="1">
              <a:off x="5867400" y="42672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4" name="Oval 153"/>
            <p:cNvSpPr/>
            <p:nvPr/>
          </p:nvSpPr>
          <p:spPr>
            <a:xfrm flipV="1">
              <a:off x="6096000" y="4267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5" name="Oval 154"/>
            <p:cNvSpPr/>
            <p:nvPr/>
          </p:nvSpPr>
          <p:spPr>
            <a:xfrm flipV="1">
              <a:off x="6324600" y="42672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6" name="Oval 155"/>
            <p:cNvSpPr/>
            <p:nvPr/>
          </p:nvSpPr>
          <p:spPr>
            <a:xfrm flipV="1">
              <a:off x="6553200" y="42672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7" name="Oval 156"/>
            <p:cNvSpPr/>
            <p:nvPr/>
          </p:nvSpPr>
          <p:spPr>
            <a:xfrm flipV="1">
              <a:off x="6781800" y="4191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8" name="Oval 157"/>
            <p:cNvSpPr/>
            <p:nvPr/>
          </p:nvSpPr>
          <p:spPr>
            <a:xfrm flipV="1">
              <a:off x="7010400" y="4114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9" name="Oval 158"/>
            <p:cNvSpPr/>
            <p:nvPr/>
          </p:nvSpPr>
          <p:spPr>
            <a:xfrm flipV="1">
              <a:off x="72390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0" name="Oval 159"/>
            <p:cNvSpPr/>
            <p:nvPr/>
          </p:nvSpPr>
          <p:spPr>
            <a:xfrm flipV="1">
              <a:off x="5181600" y="3886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1" name="Oval 160"/>
            <p:cNvSpPr/>
            <p:nvPr/>
          </p:nvSpPr>
          <p:spPr>
            <a:xfrm flipV="1">
              <a:off x="5410200" y="3962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2" name="Oval 161"/>
            <p:cNvSpPr/>
            <p:nvPr/>
          </p:nvSpPr>
          <p:spPr>
            <a:xfrm flipV="1">
              <a:off x="5638800" y="4038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3" name="Oval 162"/>
            <p:cNvSpPr/>
            <p:nvPr/>
          </p:nvSpPr>
          <p:spPr>
            <a:xfrm flipV="1">
              <a:off x="58674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4" name="Oval 163"/>
            <p:cNvSpPr/>
            <p:nvPr/>
          </p:nvSpPr>
          <p:spPr>
            <a:xfrm flipV="1">
              <a:off x="60960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5" name="Oval 164"/>
            <p:cNvSpPr/>
            <p:nvPr/>
          </p:nvSpPr>
          <p:spPr>
            <a:xfrm flipV="1">
              <a:off x="63246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6" name="Oval 165"/>
            <p:cNvSpPr/>
            <p:nvPr/>
          </p:nvSpPr>
          <p:spPr>
            <a:xfrm flipV="1">
              <a:off x="65532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7" name="Oval 166"/>
            <p:cNvSpPr/>
            <p:nvPr/>
          </p:nvSpPr>
          <p:spPr>
            <a:xfrm flipV="1">
              <a:off x="6781800" y="3962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8" name="Oval 167"/>
            <p:cNvSpPr/>
            <p:nvPr/>
          </p:nvSpPr>
          <p:spPr>
            <a:xfrm flipV="1">
              <a:off x="7010400" y="3886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9" name="Oval 168"/>
            <p:cNvSpPr/>
            <p:nvPr/>
          </p:nvSpPr>
          <p:spPr>
            <a:xfrm flipV="1">
              <a:off x="7239000" y="3810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70" name="Oval 169"/>
            <p:cNvSpPr/>
            <p:nvPr/>
          </p:nvSpPr>
          <p:spPr>
            <a:xfrm flipV="1">
              <a:off x="72390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pic>
        <p:nvPicPr>
          <p:cNvPr id="172" name="Picture 2" descr="C:\Users\g72\Desktop\figure1.png"/>
          <p:cNvPicPr>
            <a:picLocks noChangeAspect="1" noChangeArrowheads="1"/>
          </p:cNvPicPr>
          <p:nvPr/>
        </p:nvPicPr>
        <p:blipFill>
          <a:blip r:embed="rId3" cstate="print"/>
          <a:srcRect/>
          <a:stretch>
            <a:fillRect/>
          </a:stretch>
        </p:blipFill>
        <p:spPr bwMode="auto">
          <a:xfrm>
            <a:off x="228600" y="3278408"/>
            <a:ext cx="2682240" cy="2011680"/>
          </a:xfrm>
          <a:prstGeom prst="rect">
            <a:avLst/>
          </a:prstGeom>
          <a:noFill/>
        </p:spPr>
      </p:pic>
      <p:pic>
        <p:nvPicPr>
          <p:cNvPr id="173" name="Picture 3" descr="C:\Users\g72\Desktop\figure2.png"/>
          <p:cNvPicPr>
            <a:picLocks noChangeAspect="1" noChangeArrowheads="1"/>
          </p:cNvPicPr>
          <p:nvPr/>
        </p:nvPicPr>
        <p:blipFill>
          <a:blip r:embed="rId4" cstate="print"/>
          <a:srcRect/>
          <a:stretch>
            <a:fillRect/>
          </a:stretch>
        </p:blipFill>
        <p:spPr bwMode="auto">
          <a:xfrm>
            <a:off x="6172200" y="3278408"/>
            <a:ext cx="2682240" cy="2011680"/>
          </a:xfrm>
          <a:prstGeom prst="rect">
            <a:avLst/>
          </a:prstGeom>
          <a:noFill/>
        </p:spPr>
      </p:pic>
      <p:sp>
        <p:nvSpPr>
          <p:cNvPr id="174" name="TextBox 173"/>
          <p:cNvSpPr txBox="1"/>
          <p:nvPr/>
        </p:nvSpPr>
        <p:spPr>
          <a:xfrm>
            <a:off x="3048000" y="4997386"/>
            <a:ext cx="780512" cy="307777"/>
          </a:xfrm>
          <a:prstGeom prst="rect">
            <a:avLst/>
          </a:prstGeom>
          <a:noFill/>
        </p:spPr>
        <p:txBody>
          <a:bodyPr wrap="square" rtlCol="0">
            <a:spAutoFit/>
          </a:bodyPr>
          <a:lstStyle/>
          <a:p>
            <a:pPr defTabSz="457200"/>
            <a:r>
              <a:rPr lang="en-US" sz="1400" dirty="0" smtClean="0">
                <a:solidFill>
                  <a:prstClr val="black"/>
                </a:solidFill>
              </a:rPr>
              <a:t>biomass</a:t>
            </a:r>
          </a:p>
        </p:txBody>
      </p:sp>
      <p:sp>
        <p:nvSpPr>
          <p:cNvPr id="175" name="TextBox 174"/>
          <p:cNvSpPr txBox="1"/>
          <p:nvPr/>
        </p:nvSpPr>
        <p:spPr>
          <a:xfrm>
            <a:off x="4343400" y="4997386"/>
            <a:ext cx="406555" cy="307777"/>
          </a:xfrm>
          <a:prstGeom prst="rect">
            <a:avLst/>
          </a:prstGeom>
          <a:noFill/>
        </p:spPr>
        <p:txBody>
          <a:bodyPr wrap="square" rtlCol="0">
            <a:spAutoFit/>
          </a:bodyPr>
          <a:lstStyle/>
          <a:p>
            <a:pPr defTabSz="457200"/>
            <a:r>
              <a:rPr lang="en-US" sz="1400" dirty="0" smtClean="0">
                <a:solidFill>
                  <a:prstClr val="black"/>
                </a:solidFill>
              </a:rPr>
              <a:t>tar</a:t>
            </a:r>
          </a:p>
        </p:txBody>
      </p:sp>
      <p:sp>
        <p:nvSpPr>
          <p:cNvPr id="176" name="TextBox 175"/>
          <p:cNvSpPr txBox="1"/>
          <p:nvPr/>
        </p:nvSpPr>
        <p:spPr>
          <a:xfrm>
            <a:off x="4317844" y="5331023"/>
            <a:ext cx="558956" cy="307777"/>
          </a:xfrm>
          <a:prstGeom prst="rect">
            <a:avLst/>
          </a:prstGeom>
          <a:noFill/>
        </p:spPr>
        <p:txBody>
          <a:bodyPr wrap="square" rtlCol="0">
            <a:spAutoFit/>
          </a:bodyPr>
          <a:lstStyle/>
          <a:p>
            <a:pPr defTabSz="457200"/>
            <a:r>
              <a:rPr lang="en-US" sz="1400" dirty="0" smtClean="0">
                <a:solidFill>
                  <a:prstClr val="black"/>
                </a:solidFill>
              </a:rPr>
              <a:t>char</a:t>
            </a:r>
          </a:p>
        </p:txBody>
      </p:sp>
      <p:sp>
        <p:nvSpPr>
          <p:cNvPr id="177" name="TextBox 176"/>
          <p:cNvSpPr txBox="1"/>
          <p:nvPr/>
        </p:nvSpPr>
        <p:spPr>
          <a:xfrm>
            <a:off x="4343400" y="4645223"/>
            <a:ext cx="457200" cy="307777"/>
          </a:xfrm>
          <a:prstGeom prst="rect">
            <a:avLst/>
          </a:prstGeom>
          <a:noFill/>
        </p:spPr>
        <p:txBody>
          <a:bodyPr wrap="square" rtlCol="0">
            <a:spAutoFit/>
          </a:bodyPr>
          <a:lstStyle/>
          <a:p>
            <a:pPr defTabSz="457200"/>
            <a:r>
              <a:rPr lang="en-US" sz="1400" dirty="0" smtClean="0">
                <a:solidFill>
                  <a:prstClr val="black"/>
                </a:solidFill>
              </a:rPr>
              <a:t>gas</a:t>
            </a:r>
          </a:p>
        </p:txBody>
      </p:sp>
      <p:cxnSp>
        <p:nvCxnSpPr>
          <p:cNvPr id="178" name="Straight Arrow Connector 177"/>
          <p:cNvCxnSpPr>
            <a:stCxn id="174" idx="3"/>
            <a:endCxn id="177" idx="1"/>
          </p:cNvCxnSpPr>
          <p:nvPr/>
        </p:nvCxnSpPr>
        <p:spPr>
          <a:xfrm flipV="1">
            <a:off x="3828512" y="4799112"/>
            <a:ext cx="514888" cy="352163"/>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a:stCxn id="174" idx="3"/>
            <a:endCxn id="176" idx="1"/>
          </p:cNvCxnSpPr>
          <p:nvPr/>
        </p:nvCxnSpPr>
        <p:spPr>
          <a:xfrm>
            <a:off x="3828512" y="5151275"/>
            <a:ext cx="489332" cy="33363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a:off x="5270618" y="5178623"/>
            <a:ext cx="520582" cy="307777"/>
          </a:xfrm>
          <a:prstGeom prst="rect">
            <a:avLst/>
          </a:prstGeom>
          <a:noFill/>
        </p:spPr>
        <p:txBody>
          <a:bodyPr wrap="square" rtlCol="0">
            <a:spAutoFit/>
          </a:bodyPr>
          <a:lstStyle/>
          <a:p>
            <a:pPr defTabSz="457200"/>
            <a:r>
              <a:rPr lang="en-US" sz="1400" dirty="0" smtClean="0">
                <a:solidFill>
                  <a:prstClr val="black"/>
                </a:solidFill>
              </a:rPr>
              <a:t>char</a:t>
            </a:r>
          </a:p>
        </p:txBody>
      </p:sp>
      <p:sp>
        <p:nvSpPr>
          <p:cNvPr id="181" name="TextBox 180"/>
          <p:cNvSpPr txBox="1"/>
          <p:nvPr/>
        </p:nvSpPr>
        <p:spPr>
          <a:xfrm>
            <a:off x="5270618" y="4794646"/>
            <a:ext cx="444382" cy="307777"/>
          </a:xfrm>
          <a:prstGeom prst="rect">
            <a:avLst/>
          </a:prstGeom>
          <a:noFill/>
        </p:spPr>
        <p:txBody>
          <a:bodyPr wrap="square" rtlCol="0">
            <a:spAutoFit/>
          </a:bodyPr>
          <a:lstStyle/>
          <a:p>
            <a:pPr defTabSz="457200"/>
            <a:r>
              <a:rPr lang="en-US" sz="1400" dirty="0" smtClean="0">
                <a:solidFill>
                  <a:prstClr val="black"/>
                </a:solidFill>
              </a:rPr>
              <a:t>gas</a:t>
            </a:r>
          </a:p>
        </p:txBody>
      </p:sp>
      <p:cxnSp>
        <p:nvCxnSpPr>
          <p:cNvPr id="182" name="Straight Arrow Connector 181"/>
          <p:cNvCxnSpPr>
            <a:stCxn id="175" idx="3"/>
            <a:endCxn id="181" idx="1"/>
          </p:cNvCxnSpPr>
          <p:nvPr/>
        </p:nvCxnSpPr>
        <p:spPr>
          <a:xfrm flipV="1">
            <a:off x="4749955" y="4948535"/>
            <a:ext cx="520663" cy="202740"/>
          </a:xfrm>
          <a:prstGeom prst="straightConnector1">
            <a:avLst/>
          </a:prstGeom>
          <a:ln w="1905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175" idx="3"/>
            <a:endCxn id="180" idx="1"/>
          </p:cNvCxnSpPr>
          <p:nvPr/>
        </p:nvCxnSpPr>
        <p:spPr>
          <a:xfrm>
            <a:off x="4749955" y="5151275"/>
            <a:ext cx="520663" cy="181237"/>
          </a:xfrm>
          <a:prstGeom prst="straightConnector1">
            <a:avLst/>
          </a:prstGeom>
          <a:ln w="1905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74" idx="3"/>
            <a:endCxn id="175" idx="1"/>
          </p:cNvCxnSpPr>
          <p:nvPr/>
        </p:nvCxnSpPr>
        <p:spPr>
          <a:xfrm>
            <a:off x="3828512" y="5151275"/>
            <a:ext cx="51488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5" name="TextBox 184"/>
          <p:cNvSpPr txBox="1"/>
          <p:nvPr/>
        </p:nvSpPr>
        <p:spPr>
          <a:xfrm>
            <a:off x="3886200" y="4800600"/>
            <a:ext cx="228600" cy="246221"/>
          </a:xfrm>
          <a:prstGeom prst="rect">
            <a:avLst/>
          </a:prstGeom>
          <a:noFill/>
        </p:spPr>
        <p:txBody>
          <a:bodyPr wrap="square" rtlCol="0">
            <a:spAutoFit/>
          </a:bodyPr>
          <a:lstStyle/>
          <a:p>
            <a:pPr defTabSz="457200"/>
            <a:r>
              <a:rPr lang="en-US" sz="1000" dirty="0" smtClean="0">
                <a:solidFill>
                  <a:prstClr val="black"/>
                </a:solidFill>
              </a:rPr>
              <a:t>1</a:t>
            </a:r>
          </a:p>
        </p:txBody>
      </p:sp>
      <p:sp>
        <p:nvSpPr>
          <p:cNvPr id="186" name="TextBox 185"/>
          <p:cNvSpPr txBox="1"/>
          <p:nvPr/>
        </p:nvSpPr>
        <p:spPr>
          <a:xfrm>
            <a:off x="4038600" y="4953000"/>
            <a:ext cx="228600" cy="246221"/>
          </a:xfrm>
          <a:prstGeom prst="rect">
            <a:avLst/>
          </a:prstGeom>
          <a:noFill/>
        </p:spPr>
        <p:txBody>
          <a:bodyPr wrap="square" rtlCol="0">
            <a:spAutoFit/>
          </a:bodyPr>
          <a:lstStyle/>
          <a:p>
            <a:pPr defTabSz="457200"/>
            <a:r>
              <a:rPr lang="en-US" sz="1000" dirty="0" smtClean="0">
                <a:solidFill>
                  <a:prstClr val="black"/>
                </a:solidFill>
              </a:rPr>
              <a:t>2</a:t>
            </a:r>
          </a:p>
        </p:txBody>
      </p:sp>
      <p:sp>
        <p:nvSpPr>
          <p:cNvPr id="187" name="TextBox 186"/>
          <p:cNvSpPr txBox="1"/>
          <p:nvPr/>
        </p:nvSpPr>
        <p:spPr>
          <a:xfrm>
            <a:off x="3886200" y="5257800"/>
            <a:ext cx="228600" cy="246221"/>
          </a:xfrm>
          <a:prstGeom prst="rect">
            <a:avLst/>
          </a:prstGeom>
          <a:noFill/>
        </p:spPr>
        <p:txBody>
          <a:bodyPr wrap="square" rtlCol="0">
            <a:spAutoFit/>
          </a:bodyPr>
          <a:lstStyle/>
          <a:p>
            <a:pPr defTabSz="457200"/>
            <a:r>
              <a:rPr lang="en-US" sz="1000" dirty="0" smtClean="0">
                <a:solidFill>
                  <a:prstClr val="black"/>
                </a:solidFill>
              </a:rPr>
              <a:t>3</a:t>
            </a:r>
          </a:p>
        </p:txBody>
      </p:sp>
      <p:sp>
        <p:nvSpPr>
          <p:cNvPr id="188" name="TextBox 187"/>
          <p:cNvSpPr txBox="1"/>
          <p:nvPr/>
        </p:nvSpPr>
        <p:spPr>
          <a:xfrm>
            <a:off x="4800600" y="4859179"/>
            <a:ext cx="228600" cy="246221"/>
          </a:xfrm>
          <a:prstGeom prst="rect">
            <a:avLst/>
          </a:prstGeom>
          <a:noFill/>
        </p:spPr>
        <p:txBody>
          <a:bodyPr wrap="square" rtlCol="0">
            <a:spAutoFit/>
          </a:bodyPr>
          <a:lstStyle/>
          <a:p>
            <a:pPr defTabSz="457200"/>
            <a:r>
              <a:rPr lang="en-US" sz="1000" dirty="0" smtClean="0">
                <a:solidFill>
                  <a:prstClr val="black"/>
                </a:solidFill>
              </a:rPr>
              <a:t>4</a:t>
            </a:r>
          </a:p>
        </p:txBody>
      </p:sp>
      <p:sp>
        <p:nvSpPr>
          <p:cNvPr id="189" name="TextBox 188"/>
          <p:cNvSpPr txBox="1"/>
          <p:nvPr/>
        </p:nvSpPr>
        <p:spPr>
          <a:xfrm>
            <a:off x="4800600" y="5181600"/>
            <a:ext cx="228600" cy="246221"/>
          </a:xfrm>
          <a:prstGeom prst="rect">
            <a:avLst/>
          </a:prstGeom>
          <a:noFill/>
        </p:spPr>
        <p:txBody>
          <a:bodyPr wrap="square" rtlCol="0">
            <a:spAutoFit/>
          </a:bodyPr>
          <a:lstStyle/>
          <a:p>
            <a:pPr defTabSz="457200"/>
            <a:r>
              <a:rPr lang="en-US" sz="1000" dirty="0" smtClean="0">
                <a:solidFill>
                  <a:prstClr val="black"/>
                </a:solidFill>
              </a:rPr>
              <a:t>5</a:t>
            </a:r>
          </a:p>
        </p:txBody>
      </p:sp>
      <p:sp>
        <p:nvSpPr>
          <p:cNvPr id="190" name="TextBox 189"/>
          <p:cNvSpPr txBox="1"/>
          <p:nvPr/>
        </p:nvSpPr>
        <p:spPr>
          <a:xfrm>
            <a:off x="304800" y="5638800"/>
            <a:ext cx="8534400" cy="923330"/>
          </a:xfrm>
          <a:prstGeom prst="rect">
            <a:avLst/>
          </a:prstGeom>
          <a:noFill/>
        </p:spPr>
        <p:txBody>
          <a:bodyPr wrap="square" rtlCol="0">
            <a:spAutoFit/>
          </a:bodyPr>
          <a:lstStyle/>
          <a:p>
            <a:pPr marL="171450" indent="-171450">
              <a:buFont typeface="Arial" pitchFamily="34" charset="0"/>
              <a:buChar char="•"/>
            </a:pPr>
            <a:r>
              <a:rPr lang="en-US" dirty="0" smtClean="0"/>
              <a:t>LOIP sub-model tracks gas release and evolution of multiple particle sizes</a:t>
            </a:r>
          </a:p>
          <a:p>
            <a:pPr marL="171450" indent="-171450">
              <a:buFont typeface="Arial" pitchFamily="34" charset="0"/>
              <a:buChar char="•"/>
            </a:pPr>
            <a:r>
              <a:rPr lang="en-US" dirty="0" smtClean="0"/>
              <a:t>LOPM sub-model mixes particles via random walk with changing parameters</a:t>
            </a:r>
          </a:p>
          <a:p>
            <a:pPr marL="171450" indent="-171450">
              <a:buFont typeface="Arial" pitchFamily="34" charset="0"/>
              <a:buChar char="•"/>
            </a:pPr>
            <a:r>
              <a:rPr lang="en-US" dirty="0" smtClean="0"/>
              <a:t>Released gases undergo further reaction and mixing before exiting reactor</a:t>
            </a:r>
            <a:endParaRPr lang="en-US" dirty="0"/>
          </a:p>
        </p:txBody>
      </p:sp>
      <p:sp>
        <p:nvSpPr>
          <p:cNvPr id="100" name="Oval 99"/>
          <p:cNvSpPr/>
          <p:nvPr/>
        </p:nvSpPr>
        <p:spPr>
          <a:xfrm>
            <a:off x="4495800" y="984788"/>
            <a:ext cx="1371600" cy="1371600"/>
          </a:xfrm>
          <a:prstGeom prst="ellipse">
            <a:avLst/>
          </a:prstGeom>
          <a:solidFill>
            <a:srgbClr val="C0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smtClean="0">
                <a:effectLst>
                  <a:outerShdw blurRad="38100" dist="38100" dir="2700000" algn="tl">
                    <a:srgbClr val="000000">
                      <a:alpha val="43137"/>
                    </a:srgbClr>
                  </a:outerShdw>
                </a:effectLst>
              </a:rPr>
              <a:t>Reactor</a:t>
            </a:r>
          </a:p>
          <a:p>
            <a:pPr algn="ctr"/>
            <a:r>
              <a:rPr lang="en-US" sz="1400" dirty="0" smtClean="0">
                <a:effectLst>
                  <a:outerShdw blurRad="38100" dist="38100" dir="2700000" algn="tl">
                    <a:srgbClr val="000000">
                      <a:alpha val="43137"/>
                    </a:srgbClr>
                  </a:outerShdw>
                </a:effectLst>
              </a:rPr>
              <a:t>Mixing</a:t>
            </a:r>
          </a:p>
          <a:p>
            <a:pPr algn="ctr"/>
            <a:r>
              <a:rPr lang="en-US" sz="1400" dirty="0" smtClean="0">
                <a:effectLst>
                  <a:outerShdw blurRad="38100" dist="38100" dir="2700000" algn="tl">
                    <a:srgbClr val="000000">
                      <a:alpha val="43137"/>
                    </a:srgbClr>
                  </a:outerShdw>
                </a:effectLst>
              </a:rPr>
              <a:t>Sub-Model</a:t>
            </a:r>
          </a:p>
          <a:p>
            <a:pPr algn="ctr"/>
            <a:r>
              <a:rPr lang="en-US" sz="1400" dirty="0" smtClean="0">
                <a:effectLst>
                  <a:outerShdw blurRad="38100" dist="38100" dir="2700000" algn="tl">
                    <a:srgbClr val="000000">
                      <a:alpha val="43137"/>
                    </a:srgbClr>
                  </a:outerShdw>
                </a:effectLst>
              </a:rPr>
              <a:t>(LOPM)</a:t>
            </a:r>
            <a:endParaRPr lang="en-US" sz="1400" dirty="0">
              <a:effectLst>
                <a:outerShdw blurRad="38100" dist="38100" dir="2700000" algn="tl">
                  <a:srgbClr val="000000">
                    <a:alpha val="43137"/>
                  </a:srgbClr>
                </a:outerShdw>
              </a:effectLst>
            </a:endParaRPr>
          </a:p>
        </p:txBody>
      </p:sp>
      <p:sp>
        <p:nvSpPr>
          <p:cNvPr id="171" name="Oval 170"/>
          <p:cNvSpPr/>
          <p:nvPr/>
        </p:nvSpPr>
        <p:spPr>
          <a:xfrm>
            <a:off x="3288708" y="984788"/>
            <a:ext cx="1371600" cy="1371600"/>
          </a:xfrm>
          <a:prstGeom prst="ellipse">
            <a:avLst/>
          </a:prstGeom>
          <a:solidFill>
            <a:srgbClr val="007934">
              <a:alpha val="75000"/>
            </a:srgb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smtClean="0">
                <a:effectLst>
                  <a:outerShdw blurRad="38100" dist="38100" dir="2700000" algn="tl">
                    <a:srgbClr val="000000">
                      <a:alpha val="43137"/>
                    </a:srgbClr>
                  </a:outerShdw>
                </a:effectLst>
              </a:rPr>
              <a:t>Intra-Particle</a:t>
            </a:r>
          </a:p>
          <a:p>
            <a:pPr algn="ctr"/>
            <a:r>
              <a:rPr lang="en-US" sz="1400" dirty="0" smtClean="0">
                <a:effectLst>
                  <a:outerShdw blurRad="38100" dist="38100" dir="2700000" algn="tl">
                    <a:srgbClr val="000000">
                      <a:alpha val="43137"/>
                    </a:srgbClr>
                  </a:outerShdw>
                </a:effectLst>
              </a:rPr>
              <a:t>Sub-Model (LOIP)</a:t>
            </a:r>
            <a:endParaRPr lang="en-US" sz="1400" dirty="0">
              <a:effectLst>
                <a:outerShdw blurRad="38100" dist="38100" dir="2700000" algn="tl">
                  <a:srgbClr val="000000">
                    <a:alpha val="43137"/>
                  </a:srgbClr>
                </a:outerShdw>
              </a:effectLst>
            </a:endParaRPr>
          </a:p>
        </p:txBody>
      </p:sp>
      <p:sp>
        <p:nvSpPr>
          <p:cNvPr id="192" name="TextBox 191"/>
          <p:cNvSpPr txBox="1"/>
          <p:nvPr/>
        </p:nvSpPr>
        <p:spPr>
          <a:xfrm>
            <a:off x="2438400" y="533400"/>
            <a:ext cx="4408066" cy="369332"/>
          </a:xfrm>
          <a:prstGeom prst="rect">
            <a:avLst/>
          </a:prstGeom>
          <a:noFill/>
        </p:spPr>
        <p:txBody>
          <a:bodyPr wrap="none" rtlCol="0">
            <a:spAutoFit/>
          </a:bodyPr>
          <a:lstStyle/>
          <a:p>
            <a:r>
              <a:rPr lang="en-US" dirty="0" smtClean="0"/>
              <a:t>Integrated Low-Order Reactor Model (LORM)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534400" cy="5867400"/>
          </a:xfrm>
        </p:spPr>
        <p:txBody>
          <a:bodyPr>
            <a:normAutofit fontScale="92500" lnSpcReduction="20000"/>
          </a:bodyPr>
          <a:lstStyle/>
          <a:p>
            <a:pPr marL="174625" indent="-174625"/>
            <a:r>
              <a:rPr lang="en-US" sz="2800" dirty="0" smtClean="0"/>
              <a:t>Complex 3D intra-particle heat transfer appears to be reasonably well approximated by simplified 1D model with appropriate thermal property assumptions</a:t>
            </a:r>
          </a:p>
          <a:p>
            <a:pPr marL="174625" indent="-174625"/>
            <a:endParaRPr lang="en-US" sz="2800" dirty="0" smtClean="0"/>
          </a:p>
          <a:p>
            <a:pPr marL="174625" indent="-174625"/>
            <a:r>
              <a:rPr lang="en-US" sz="2800" dirty="0" smtClean="0"/>
              <a:t>Available simple pyrolysis kinetics appear to yield realistic trends in liquid yield with particle size and moisture, but more detailed kinetics are needed to account for liquid product composition</a:t>
            </a:r>
          </a:p>
          <a:p>
            <a:pPr marL="174625" indent="-174625"/>
            <a:endParaRPr lang="en-US" sz="2800" dirty="0" smtClean="0"/>
          </a:p>
          <a:p>
            <a:pPr marL="174625" indent="-174625"/>
            <a:r>
              <a:rPr lang="en-US" sz="2800" dirty="0" smtClean="0"/>
              <a:t>Biomass particle RTDs generated by simple random walks appear to be consistent with magnetic tracer measurements and exhibit Weibull statistics</a:t>
            </a:r>
          </a:p>
          <a:p>
            <a:pPr marL="174625" indent="-174625"/>
            <a:endParaRPr lang="en-US" sz="2800" dirty="0" smtClean="0"/>
          </a:p>
          <a:p>
            <a:pPr marL="174625" indent="-174625"/>
            <a:r>
              <a:rPr lang="en-US" sz="2800" dirty="0" smtClean="0"/>
              <a:t>More experimental data are needed to correlate the random walk parameters with particle properties and fluidization conditions</a:t>
            </a:r>
            <a:endParaRPr lang="en-US" sz="2800" dirty="0"/>
          </a:p>
        </p:txBody>
      </p:sp>
      <p:sp>
        <p:nvSpPr>
          <p:cNvPr id="4" name="Slide Number Placeholder 3"/>
          <p:cNvSpPr>
            <a:spLocks noGrp="1"/>
          </p:cNvSpPr>
          <p:nvPr>
            <p:ph type="sldNum" sz="quarter" idx="12"/>
          </p:nvPr>
        </p:nvSpPr>
        <p:spPr/>
        <p:txBody>
          <a:bodyPr/>
          <a:lstStyle/>
          <a:p>
            <a:fld id="{4C976B89-B934-42B7-BBE1-B47766382DCC}" type="slidenum">
              <a:rPr lang="en-US" smtClean="0"/>
              <a:pPr/>
              <a:t>19</a:t>
            </a:fld>
            <a:endParaRPr lang="en-US"/>
          </a:p>
        </p:txBody>
      </p:sp>
      <p:sp>
        <p:nvSpPr>
          <p:cNvPr id="5" name="Rectangle 4"/>
          <p:cNvSpPr/>
          <p:nvPr/>
        </p:nvSpPr>
        <p:spPr>
          <a:xfrm>
            <a:off x="0" y="0"/>
            <a:ext cx="9144000" cy="5486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Results of LOIP and LOPM studies to date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3276601"/>
          </a:xfrm>
        </p:spPr>
        <p:txBody>
          <a:bodyPr>
            <a:normAutofit/>
          </a:bodyPr>
          <a:lstStyle/>
          <a:p>
            <a:pPr marL="0" indent="0">
              <a:buNone/>
            </a:pPr>
            <a:r>
              <a:rPr lang="en-US" sz="2400" dirty="0" smtClean="0"/>
              <a:t>The work presented here is part of the Computational Pyrolysis Consortium (CPC), a multi-lab activity sponsored by DOE’s Bioenergy Technologies Office (BETO).</a:t>
            </a:r>
          </a:p>
          <a:p>
            <a:pPr marL="0" indent="0">
              <a:buNone/>
            </a:pPr>
            <a:endParaRPr lang="en-US" sz="2400" dirty="0" smtClean="0"/>
          </a:p>
          <a:p>
            <a:pPr marL="0" indent="0">
              <a:buNone/>
            </a:pPr>
            <a:r>
              <a:rPr lang="en-US" sz="2400" dirty="0" smtClean="0"/>
              <a:t>The main goal of the CPC is to develop computational tools that support the assessment of advanced catalytic technologies for producing infrastructure compatible transportation fuels from biomass-derived pyrolysis oils.</a:t>
            </a:r>
          </a:p>
          <a:p>
            <a:pPr marL="0" indent="0">
              <a:buNone/>
            </a:pPr>
            <a:endParaRPr lang="en-US" sz="2400" dirty="0" smtClean="0">
              <a:solidFill>
                <a:prstClr val="black"/>
              </a:solidFill>
            </a:endParaRPr>
          </a:p>
        </p:txBody>
      </p:sp>
      <p:sp>
        <p:nvSpPr>
          <p:cNvPr id="4" name="Slide Number Placeholder 3"/>
          <p:cNvSpPr>
            <a:spLocks noGrp="1"/>
          </p:cNvSpPr>
          <p:nvPr>
            <p:ph type="sldNum" sz="quarter" idx="12"/>
          </p:nvPr>
        </p:nvSpPr>
        <p:spPr/>
        <p:txBody>
          <a:bodyPr/>
          <a:lstStyle/>
          <a:p>
            <a:fld id="{4C976B89-B934-42B7-BBE1-B47766382DCC}" type="slidenum">
              <a:rPr lang="en-US" smtClean="0"/>
              <a:pPr/>
              <a:t>2</a:t>
            </a:fld>
            <a:endParaRPr lang="en-US"/>
          </a:p>
        </p:txBody>
      </p:sp>
      <p:sp>
        <p:nvSpPr>
          <p:cNvPr id="5" name="Rectangle 4"/>
          <p:cNvSpPr/>
          <p:nvPr/>
        </p:nvSpPr>
        <p:spPr>
          <a:xfrm>
            <a:off x="0" y="0"/>
            <a:ext cx="9144000"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Background</a:t>
            </a:r>
          </a:p>
        </p:txBody>
      </p:sp>
      <p:pic>
        <p:nvPicPr>
          <p:cNvPr id="11" name="Picture 10" descr="PNNL.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76059" y="3916680"/>
            <a:ext cx="1407105" cy="1461927"/>
          </a:xfrm>
          <a:prstGeom prst="rect">
            <a:avLst/>
          </a:prstGeom>
        </p:spPr>
      </p:pic>
      <p:pic>
        <p:nvPicPr>
          <p:cNvPr id="15" name="Picture 14" descr="INL-Default_Blu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76197" y="4228588"/>
            <a:ext cx="1141576" cy="775828"/>
          </a:xfrm>
          <a:prstGeom prst="rect">
            <a:avLst/>
          </a:prstGeom>
        </p:spPr>
      </p:pic>
      <p:pic>
        <p:nvPicPr>
          <p:cNvPr id="16" name="Picture 15" descr="NREL_Logo.gif"/>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76542" y="4259729"/>
            <a:ext cx="1123255" cy="731524"/>
          </a:xfrm>
          <a:prstGeom prst="rect">
            <a:avLst/>
          </a:prstGeom>
        </p:spPr>
      </p:pic>
      <p:pic>
        <p:nvPicPr>
          <p:cNvPr id="17" name="Picture 16" descr="ORNL_45.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09600" y="4290521"/>
            <a:ext cx="1389997" cy="714244"/>
          </a:xfrm>
          <a:prstGeom prst="rect">
            <a:avLst/>
          </a:prstGeom>
        </p:spPr>
      </p:pic>
      <p:pic>
        <p:nvPicPr>
          <p:cNvPr id="18" name="Picture 1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647797" y="4427023"/>
            <a:ext cx="1467103" cy="553170"/>
          </a:xfrm>
          <a:prstGeom prst="rect">
            <a:avLst/>
          </a:prstGeom>
        </p:spPr>
      </p:pic>
      <p:sp>
        <p:nvSpPr>
          <p:cNvPr id="19" name="Left Brace 18"/>
          <p:cNvSpPr/>
          <p:nvPr/>
        </p:nvSpPr>
        <p:spPr>
          <a:xfrm rot="16200000">
            <a:off x="4135748" y="1601234"/>
            <a:ext cx="577606" cy="7494499"/>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3" descr="C:\Users\g72\Desktop\copy-Icon-O-e1404147914303.png"/>
          <p:cNvPicPr>
            <a:picLocks noChangeAspect="1" noChangeArrowheads="1"/>
          </p:cNvPicPr>
          <p:nvPr/>
        </p:nvPicPr>
        <p:blipFill>
          <a:blip r:embed="rId7" cstate="print"/>
          <a:srcRect/>
          <a:stretch>
            <a:fillRect/>
          </a:stretch>
        </p:blipFill>
        <p:spPr bwMode="auto">
          <a:xfrm>
            <a:off x="3886200" y="5745480"/>
            <a:ext cx="1073296" cy="731520"/>
          </a:xfrm>
          <a:prstGeom prst="rect">
            <a:avLst/>
          </a:prstGeom>
          <a:noFill/>
        </p:spPr>
      </p:pic>
      <p:sp>
        <p:nvSpPr>
          <p:cNvPr id="14" name="TextBox 13"/>
          <p:cNvSpPr txBox="1"/>
          <p:nvPr/>
        </p:nvSpPr>
        <p:spPr>
          <a:xfrm>
            <a:off x="4940300" y="5745480"/>
            <a:ext cx="1981200" cy="731520"/>
          </a:xfrm>
          <a:prstGeom prst="rect">
            <a:avLst/>
          </a:prstGeom>
          <a:noFill/>
        </p:spPr>
        <p:txBody>
          <a:bodyPr wrap="square" rtlCol="0">
            <a:spAutoFit/>
          </a:bodyPr>
          <a:lstStyle/>
          <a:p>
            <a:r>
              <a:rPr lang="en-US" sz="1400" dirty="0" smtClean="0"/>
              <a:t>Computational</a:t>
            </a:r>
          </a:p>
          <a:p>
            <a:r>
              <a:rPr lang="en-US" sz="1400" dirty="0" smtClean="0"/>
              <a:t>Pyrolysis</a:t>
            </a:r>
          </a:p>
          <a:p>
            <a:r>
              <a:rPr lang="en-US" sz="1400" dirty="0" smtClean="0"/>
              <a:t>Consortium</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5562600"/>
          </a:xfrm>
        </p:spPr>
        <p:txBody>
          <a:bodyPr>
            <a:noAutofit/>
          </a:bodyPr>
          <a:lstStyle/>
          <a:p>
            <a:pPr marL="174625" indent="-174625"/>
            <a:r>
              <a:rPr lang="en-US" sz="2200" dirty="0" smtClean="0"/>
              <a:t>Add more detailed intra-particle mass transfer and kinetics (Ranzi2008, 2013) to the LOIP</a:t>
            </a:r>
          </a:p>
          <a:p>
            <a:pPr marL="174625" indent="-174625"/>
            <a:endParaRPr lang="en-US" sz="2200" dirty="0" smtClean="0"/>
          </a:p>
          <a:p>
            <a:pPr marL="174625" indent="-174625"/>
            <a:r>
              <a:rPr lang="en-US" sz="2200" dirty="0" smtClean="0"/>
              <a:t>Add improved estimates for the impact of particle properties on the LOPM random walk parameters (based on CFD and/or experiments) </a:t>
            </a:r>
          </a:p>
          <a:p>
            <a:pPr marL="174625" indent="-174625"/>
            <a:endParaRPr lang="en-US" sz="2200" dirty="0" smtClean="0"/>
          </a:p>
          <a:p>
            <a:pPr marL="174625" indent="-174625"/>
            <a:r>
              <a:rPr lang="en-US" sz="2200" dirty="0" smtClean="0"/>
              <a:t>Develop sensitivity trends (for operating, feedstock, and scale parameters) in raw bio-oil yield and quality from combined LOPM+LOMM simulations</a:t>
            </a:r>
          </a:p>
          <a:p>
            <a:pPr marL="174625" indent="-174625"/>
            <a:endParaRPr lang="en-US" sz="2200" dirty="0" smtClean="0"/>
          </a:p>
          <a:p>
            <a:pPr marL="174625" indent="-174625"/>
            <a:r>
              <a:rPr lang="en-US" sz="2200" dirty="0" smtClean="0"/>
              <a:t>Compare above sensitivity predictions with available experimental lab and pilot data</a:t>
            </a:r>
          </a:p>
          <a:p>
            <a:pPr marL="174625" indent="-174625"/>
            <a:endParaRPr lang="en-US" sz="2200" dirty="0" smtClean="0"/>
          </a:p>
          <a:p>
            <a:pPr marL="174625" indent="-174625"/>
            <a:r>
              <a:rPr lang="en-US" sz="2200" dirty="0" smtClean="0"/>
              <a:t>Conduct specific experiments needed to confirm prediction accuracy of models and better inform scale-up</a:t>
            </a:r>
          </a:p>
        </p:txBody>
      </p:sp>
      <p:sp>
        <p:nvSpPr>
          <p:cNvPr id="4" name="Slide Number Placeholder 3"/>
          <p:cNvSpPr>
            <a:spLocks noGrp="1"/>
          </p:cNvSpPr>
          <p:nvPr>
            <p:ph type="sldNum" sz="quarter" idx="12"/>
          </p:nvPr>
        </p:nvSpPr>
        <p:spPr/>
        <p:txBody>
          <a:bodyPr/>
          <a:lstStyle/>
          <a:p>
            <a:fld id="{4C976B89-B934-42B7-BBE1-B47766382DCC}" type="slidenum">
              <a:rPr lang="en-US" smtClean="0"/>
              <a:pPr/>
              <a:t>20</a:t>
            </a:fld>
            <a:endParaRPr lang="en-US"/>
          </a:p>
        </p:txBody>
      </p:sp>
      <p:sp>
        <p:nvSpPr>
          <p:cNvPr id="5" name="Rectangle 4"/>
          <p:cNvSpPr/>
          <p:nvPr/>
        </p:nvSpPr>
        <p:spPr>
          <a:xfrm>
            <a:off x="0" y="0"/>
            <a:ext cx="9144000" cy="548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Next Steps…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1371599"/>
          </a:xfrm>
        </p:spPr>
        <p:txBody>
          <a:bodyPr>
            <a:noAutofit/>
          </a:bodyPr>
          <a:lstStyle/>
          <a:p>
            <a:pPr marL="174625" indent="-174625"/>
            <a:r>
              <a:rPr lang="en-US" sz="2200" dirty="0" smtClean="0"/>
              <a:t>Model gas RTD as combination of PFRs and CSTRs based on CFD and experimental measurements</a:t>
            </a:r>
          </a:p>
        </p:txBody>
      </p:sp>
      <p:sp>
        <p:nvSpPr>
          <p:cNvPr id="4" name="Slide Number Placeholder 3"/>
          <p:cNvSpPr>
            <a:spLocks noGrp="1"/>
          </p:cNvSpPr>
          <p:nvPr>
            <p:ph type="sldNum" sz="quarter" idx="12"/>
          </p:nvPr>
        </p:nvSpPr>
        <p:spPr/>
        <p:txBody>
          <a:bodyPr/>
          <a:lstStyle/>
          <a:p>
            <a:fld id="{4C976B89-B934-42B7-BBE1-B47766382DCC}" type="slidenum">
              <a:rPr lang="en-US" smtClean="0"/>
              <a:pPr/>
              <a:t>21</a:t>
            </a:fld>
            <a:endParaRPr lang="en-US"/>
          </a:p>
        </p:txBody>
      </p:sp>
      <p:sp>
        <p:nvSpPr>
          <p:cNvPr id="5" name="Rectangle 4"/>
          <p:cNvSpPr/>
          <p:nvPr/>
        </p:nvSpPr>
        <p:spPr>
          <a:xfrm>
            <a:off x="0" y="0"/>
            <a:ext cx="9144000" cy="548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Next Steps…</a:t>
            </a:r>
          </a:p>
        </p:txBody>
      </p:sp>
      <p:pic>
        <p:nvPicPr>
          <p:cNvPr id="12290" name="Picture 2" descr="https://latex.codecogs.com/png.latex?%5Cdpi%7B300%7D%20%5Clarge%20E%28t%29%20%3D%20%5Cfrac%7Bt%5C%2C%5E%7Bn-1%7D%7D%7B%28n-1%29%21%5C%2C%5Ctau_i%5En%7D%5C%20e%5E%7B-t/%5Ctau_i%7D"/>
          <p:cNvPicPr>
            <a:picLocks noChangeAspect="1" noChangeArrowheads="1"/>
          </p:cNvPicPr>
          <p:nvPr/>
        </p:nvPicPr>
        <p:blipFill>
          <a:blip r:embed="rId2" cstate="print"/>
          <a:srcRect/>
          <a:stretch>
            <a:fillRect/>
          </a:stretch>
        </p:blipFill>
        <p:spPr bwMode="auto">
          <a:xfrm>
            <a:off x="647700" y="4648200"/>
            <a:ext cx="2971800" cy="713815"/>
          </a:xfrm>
          <a:prstGeom prst="rect">
            <a:avLst/>
          </a:prstGeom>
          <a:noFill/>
        </p:spPr>
      </p:pic>
      <p:sp>
        <p:nvSpPr>
          <p:cNvPr id="8" name="Rectangle 7"/>
          <p:cNvSpPr/>
          <p:nvPr/>
        </p:nvSpPr>
        <p:spPr>
          <a:xfrm>
            <a:off x="533400" y="5490603"/>
            <a:ext cx="3695700" cy="954107"/>
          </a:xfrm>
          <a:prstGeom prst="rect">
            <a:avLst/>
          </a:prstGeom>
        </p:spPr>
        <p:txBody>
          <a:bodyPr wrap="square">
            <a:spAutoFit/>
          </a:bodyPr>
          <a:lstStyle/>
          <a:p>
            <a:r>
              <a:rPr lang="en-US" sz="1400" i="1" dirty="0" smtClean="0"/>
              <a:t>where  E(t) = residence time distribution function</a:t>
            </a:r>
          </a:p>
          <a:p>
            <a:r>
              <a:rPr lang="en-US" sz="1400" i="1" dirty="0" smtClean="0"/>
              <a:t>             t = time</a:t>
            </a:r>
          </a:p>
          <a:p>
            <a:r>
              <a:rPr lang="en-US" sz="1400" i="1" dirty="0" smtClean="0"/>
              <a:t>             n = reactors</a:t>
            </a:r>
          </a:p>
          <a:p>
            <a:r>
              <a:rPr lang="en-US" sz="1400" i="1" dirty="0" smtClean="0"/>
              <a:t>             </a:t>
            </a:r>
            <a:r>
              <a:rPr lang="el-GR" sz="1400" i="1" dirty="0" smtClean="0"/>
              <a:t>τ</a:t>
            </a:r>
            <a:r>
              <a:rPr lang="en-US" sz="1400" i="1" baseline="-25000" dirty="0" err="1" smtClean="0"/>
              <a:t>i</a:t>
            </a:r>
            <a:r>
              <a:rPr lang="en-US" sz="1400" i="1" dirty="0" smtClean="0"/>
              <a:t> = residence time in one of the reactors</a:t>
            </a:r>
          </a:p>
        </p:txBody>
      </p:sp>
      <p:pic>
        <p:nvPicPr>
          <p:cNvPr id="12291" name="Picture 3"/>
          <p:cNvPicPr>
            <a:picLocks noChangeAspect="1" noChangeArrowheads="1"/>
          </p:cNvPicPr>
          <p:nvPr/>
        </p:nvPicPr>
        <p:blipFill>
          <a:blip r:embed="rId3" cstate="print"/>
          <a:srcRect/>
          <a:stretch>
            <a:fillRect/>
          </a:stretch>
        </p:blipFill>
        <p:spPr bwMode="auto">
          <a:xfrm>
            <a:off x="4676775" y="4273023"/>
            <a:ext cx="2257425" cy="2025768"/>
          </a:xfrm>
          <a:prstGeom prst="rect">
            <a:avLst/>
          </a:prstGeom>
          <a:noFill/>
          <a:ln w="9525">
            <a:noFill/>
            <a:miter lim="800000"/>
            <a:headEnd/>
            <a:tailEnd/>
          </a:ln>
        </p:spPr>
      </p:pic>
      <p:sp>
        <p:nvSpPr>
          <p:cNvPr id="10" name="TextBox 9"/>
          <p:cNvSpPr txBox="1"/>
          <p:nvPr/>
        </p:nvSpPr>
        <p:spPr>
          <a:xfrm>
            <a:off x="4800600" y="6249784"/>
            <a:ext cx="3095625" cy="246221"/>
          </a:xfrm>
          <a:prstGeom prst="rect">
            <a:avLst/>
          </a:prstGeom>
          <a:noFill/>
        </p:spPr>
        <p:txBody>
          <a:bodyPr wrap="square" rtlCol="0">
            <a:spAutoFit/>
          </a:bodyPr>
          <a:lstStyle/>
          <a:p>
            <a:r>
              <a:rPr lang="en-US" sz="1000" dirty="0" smtClean="0"/>
              <a:t>RTD for 1, 2, 4, 10 tanks and a PFR, </a:t>
            </a:r>
            <a:r>
              <a:rPr lang="en-US" sz="1000" i="1" dirty="0" smtClean="0"/>
              <a:t>Source: Wittrup 2007</a:t>
            </a:r>
            <a:endParaRPr lang="en-US" sz="1000" i="1" dirty="0"/>
          </a:p>
        </p:txBody>
      </p:sp>
      <p:grpSp>
        <p:nvGrpSpPr>
          <p:cNvPr id="13" name="Group 37"/>
          <p:cNvGrpSpPr/>
          <p:nvPr/>
        </p:nvGrpSpPr>
        <p:grpSpPr>
          <a:xfrm>
            <a:off x="1160907" y="1691756"/>
            <a:ext cx="1453745" cy="2557361"/>
            <a:chOff x="5143500" y="1143000"/>
            <a:chExt cx="2247900" cy="4267200"/>
          </a:xfrm>
        </p:grpSpPr>
        <p:sp>
          <p:nvSpPr>
            <p:cNvPr id="14" name="Can 13"/>
            <p:cNvSpPr/>
            <p:nvPr/>
          </p:nvSpPr>
          <p:spPr>
            <a:xfrm>
              <a:off x="5143500" y="1143000"/>
              <a:ext cx="2247900" cy="4267200"/>
            </a:xfrm>
            <a:prstGeom prst="can">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effectLst>
                  <a:outerShdw blurRad="38100" dist="38100" dir="2700000" algn="tl">
                    <a:srgbClr val="000000">
                      <a:alpha val="43137"/>
                    </a:srgbClr>
                  </a:outerShdw>
                </a:effectLst>
              </a:endParaRPr>
            </a:p>
          </p:txBody>
        </p:sp>
        <p:sp>
          <p:nvSpPr>
            <p:cNvPr id="15" name="Oval 14"/>
            <p:cNvSpPr/>
            <p:nvPr/>
          </p:nvSpPr>
          <p:spPr>
            <a:xfrm flipV="1">
              <a:off x="5486400" y="5105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16" name="Oval 15"/>
            <p:cNvSpPr/>
            <p:nvPr/>
          </p:nvSpPr>
          <p:spPr>
            <a:xfrm flipV="1">
              <a:off x="57150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17" name="Oval 16"/>
            <p:cNvSpPr/>
            <p:nvPr/>
          </p:nvSpPr>
          <p:spPr>
            <a:xfrm flipV="1">
              <a:off x="5257800" y="5029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18" name="Oval 17"/>
            <p:cNvSpPr/>
            <p:nvPr/>
          </p:nvSpPr>
          <p:spPr>
            <a:xfrm flipV="1">
              <a:off x="6858000" y="5105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19" name="Oval 18"/>
            <p:cNvSpPr/>
            <p:nvPr/>
          </p:nvSpPr>
          <p:spPr>
            <a:xfrm flipV="1">
              <a:off x="59436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0" name="Oval 19"/>
            <p:cNvSpPr/>
            <p:nvPr/>
          </p:nvSpPr>
          <p:spPr>
            <a:xfrm flipV="1">
              <a:off x="6172200" y="5181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21" name="Oval 20"/>
            <p:cNvSpPr/>
            <p:nvPr/>
          </p:nvSpPr>
          <p:spPr>
            <a:xfrm flipV="1">
              <a:off x="64008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2" name="Oval 21"/>
            <p:cNvSpPr/>
            <p:nvPr/>
          </p:nvSpPr>
          <p:spPr>
            <a:xfrm flipV="1">
              <a:off x="66294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3" name="Oval 22"/>
            <p:cNvSpPr/>
            <p:nvPr/>
          </p:nvSpPr>
          <p:spPr>
            <a:xfrm flipV="1">
              <a:off x="7059386" y="5045528"/>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24" name="Oval 23"/>
            <p:cNvSpPr/>
            <p:nvPr/>
          </p:nvSpPr>
          <p:spPr>
            <a:xfrm flipV="1">
              <a:off x="5181600" y="4800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5" name="Oval 24"/>
            <p:cNvSpPr/>
            <p:nvPr/>
          </p:nvSpPr>
          <p:spPr>
            <a:xfrm flipV="1">
              <a:off x="5410200" y="4876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26" name="Oval 25"/>
            <p:cNvSpPr/>
            <p:nvPr/>
          </p:nvSpPr>
          <p:spPr>
            <a:xfrm flipV="1">
              <a:off x="56388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7" name="Oval 26"/>
            <p:cNvSpPr/>
            <p:nvPr/>
          </p:nvSpPr>
          <p:spPr>
            <a:xfrm flipV="1">
              <a:off x="5867400" y="49530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28" name="Oval 27"/>
            <p:cNvSpPr/>
            <p:nvPr/>
          </p:nvSpPr>
          <p:spPr>
            <a:xfrm flipV="1">
              <a:off x="60960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9" name="Oval 28"/>
            <p:cNvSpPr/>
            <p:nvPr/>
          </p:nvSpPr>
          <p:spPr>
            <a:xfrm flipV="1">
              <a:off x="6324600" y="49530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30" name="Oval 29"/>
            <p:cNvSpPr/>
            <p:nvPr/>
          </p:nvSpPr>
          <p:spPr>
            <a:xfrm flipV="1">
              <a:off x="65532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1" name="Oval 30"/>
            <p:cNvSpPr/>
            <p:nvPr/>
          </p:nvSpPr>
          <p:spPr>
            <a:xfrm flipV="1">
              <a:off x="6781800" y="4876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32" name="Oval 31"/>
            <p:cNvSpPr/>
            <p:nvPr/>
          </p:nvSpPr>
          <p:spPr>
            <a:xfrm flipV="1">
              <a:off x="7010400" y="4800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3" name="Oval 32"/>
            <p:cNvSpPr/>
            <p:nvPr/>
          </p:nvSpPr>
          <p:spPr>
            <a:xfrm flipV="1">
              <a:off x="7239000" y="4724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4" name="Oval 33"/>
            <p:cNvSpPr/>
            <p:nvPr/>
          </p:nvSpPr>
          <p:spPr>
            <a:xfrm flipV="1">
              <a:off x="5181600" y="4572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5" name="Oval 34"/>
            <p:cNvSpPr/>
            <p:nvPr/>
          </p:nvSpPr>
          <p:spPr>
            <a:xfrm flipV="1">
              <a:off x="5410200" y="4648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6" name="Oval 35"/>
            <p:cNvSpPr/>
            <p:nvPr/>
          </p:nvSpPr>
          <p:spPr>
            <a:xfrm flipV="1">
              <a:off x="5638800" y="4724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37" name="Oval 36"/>
            <p:cNvSpPr/>
            <p:nvPr/>
          </p:nvSpPr>
          <p:spPr>
            <a:xfrm flipV="1">
              <a:off x="5867400" y="4724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38" name="Oval 37"/>
            <p:cNvSpPr/>
            <p:nvPr/>
          </p:nvSpPr>
          <p:spPr>
            <a:xfrm flipV="1">
              <a:off x="6096000" y="4724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9" name="Oval 38"/>
            <p:cNvSpPr/>
            <p:nvPr/>
          </p:nvSpPr>
          <p:spPr>
            <a:xfrm flipV="1">
              <a:off x="6324600" y="4724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40" name="Oval 39"/>
            <p:cNvSpPr/>
            <p:nvPr/>
          </p:nvSpPr>
          <p:spPr>
            <a:xfrm flipV="1">
              <a:off x="6553200" y="4724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41" name="Oval 40"/>
            <p:cNvSpPr/>
            <p:nvPr/>
          </p:nvSpPr>
          <p:spPr>
            <a:xfrm flipV="1">
              <a:off x="6781800" y="4648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42" name="Oval 41"/>
            <p:cNvSpPr/>
            <p:nvPr/>
          </p:nvSpPr>
          <p:spPr>
            <a:xfrm flipV="1">
              <a:off x="7010400" y="4572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43" name="Oval 42"/>
            <p:cNvSpPr/>
            <p:nvPr/>
          </p:nvSpPr>
          <p:spPr>
            <a:xfrm flipV="1">
              <a:off x="7239000" y="4495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44" name="Oval 43"/>
            <p:cNvSpPr/>
            <p:nvPr/>
          </p:nvSpPr>
          <p:spPr>
            <a:xfrm flipV="1">
              <a:off x="5181600" y="4343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45" name="Oval 44"/>
            <p:cNvSpPr/>
            <p:nvPr/>
          </p:nvSpPr>
          <p:spPr>
            <a:xfrm flipV="1">
              <a:off x="5410200" y="4419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46" name="Oval 45"/>
            <p:cNvSpPr/>
            <p:nvPr/>
          </p:nvSpPr>
          <p:spPr>
            <a:xfrm flipV="1">
              <a:off x="5638800" y="44958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47" name="Oval 46"/>
            <p:cNvSpPr/>
            <p:nvPr/>
          </p:nvSpPr>
          <p:spPr>
            <a:xfrm flipV="1">
              <a:off x="5867400" y="44958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48" name="Oval 47"/>
            <p:cNvSpPr/>
            <p:nvPr/>
          </p:nvSpPr>
          <p:spPr>
            <a:xfrm flipV="1">
              <a:off x="6096000" y="4495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49" name="Oval 48"/>
            <p:cNvSpPr/>
            <p:nvPr/>
          </p:nvSpPr>
          <p:spPr>
            <a:xfrm flipV="1">
              <a:off x="6324600" y="44958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50" name="Oval 49"/>
            <p:cNvSpPr/>
            <p:nvPr/>
          </p:nvSpPr>
          <p:spPr>
            <a:xfrm flipV="1">
              <a:off x="6553200" y="4495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51" name="Oval 50"/>
            <p:cNvSpPr/>
            <p:nvPr/>
          </p:nvSpPr>
          <p:spPr>
            <a:xfrm flipV="1">
              <a:off x="6781800" y="4419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52" name="Oval 51"/>
            <p:cNvSpPr/>
            <p:nvPr/>
          </p:nvSpPr>
          <p:spPr>
            <a:xfrm flipV="1">
              <a:off x="7010400" y="4343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53" name="Oval 52"/>
            <p:cNvSpPr/>
            <p:nvPr/>
          </p:nvSpPr>
          <p:spPr>
            <a:xfrm flipV="1">
              <a:off x="7239000" y="4267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54" name="Oval 53"/>
            <p:cNvSpPr/>
            <p:nvPr/>
          </p:nvSpPr>
          <p:spPr>
            <a:xfrm flipV="1">
              <a:off x="5181600" y="4114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55" name="Oval 54"/>
            <p:cNvSpPr/>
            <p:nvPr/>
          </p:nvSpPr>
          <p:spPr>
            <a:xfrm flipV="1">
              <a:off x="5410200" y="4191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56" name="Oval 55"/>
            <p:cNvSpPr/>
            <p:nvPr/>
          </p:nvSpPr>
          <p:spPr>
            <a:xfrm flipV="1">
              <a:off x="5638800" y="4267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57" name="Oval 56"/>
            <p:cNvSpPr/>
            <p:nvPr/>
          </p:nvSpPr>
          <p:spPr>
            <a:xfrm flipV="1">
              <a:off x="5867400" y="42672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58" name="Oval 57"/>
            <p:cNvSpPr/>
            <p:nvPr/>
          </p:nvSpPr>
          <p:spPr>
            <a:xfrm flipV="1">
              <a:off x="6096000" y="4267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59" name="Oval 58"/>
            <p:cNvSpPr/>
            <p:nvPr/>
          </p:nvSpPr>
          <p:spPr>
            <a:xfrm flipV="1">
              <a:off x="6324600" y="42672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60" name="Oval 59"/>
            <p:cNvSpPr/>
            <p:nvPr/>
          </p:nvSpPr>
          <p:spPr>
            <a:xfrm flipV="1">
              <a:off x="6553200" y="42672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61" name="Oval 60"/>
            <p:cNvSpPr/>
            <p:nvPr/>
          </p:nvSpPr>
          <p:spPr>
            <a:xfrm flipV="1">
              <a:off x="6781800" y="4191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2" name="Oval 61"/>
            <p:cNvSpPr/>
            <p:nvPr/>
          </p:nvSpPr>
          <p:spPr>
            <a:xfrm flipV="1">
              <a:off x="7010400" y="4114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63" name="Oval 62"/>
            <p:cNvSpPr/>
            <p:nvPr/>
          </p:nvSpPr>
          <p:spPr>
            <a:xfrm flipV="1">
              <a:off x="72390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4" name="Oval 63"/>
            <p:cNvSpPr/>
            <p:nvPr/>
          </p:nvSpPr>
          <p:spPr>
            <a:xfrm flipV="1">
              <a:off x="5181600" y="3886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5" name="Oval 64"/>
            <p:cNvSpPr/>
            <p:nvPr/>
          </p:nvSpPr>
          <p:spPr>
            <a:xfrm flipV="1">
              <a:off x="5410200" y="3962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6" name="Oval 65"/>
            <p:cNvSpPr/>
            <p:nvPr/>
          </p:nvSpPr>
          <p:spPr>
            <a:xfrm flipV="1">
              <a:off x="5638800" y="4038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67" name="Oval 66"/>
            <p:cNvSpPr/>
            <p:nvPr/>
          </p:nvSpPr>
          <p:spPr>
            <a:xfrm flipV="1">
              <a:off x="58674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8" name="Oval 67"/>
            <p:cNvSpPr/>
            <p:nvPr/>
          </p:nvSpPr>
          <p:spPr>
            <a:xfrm flipV="1">
              <a:off x="60960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9" name="Oval 68"/>
            <p:cNvSpPr/>
            <p:nvPr/>
          </p:nvSpPr>
          <p:spPr>
            <a:xfrm flipV="1">
              <a:off x="63246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70" name="Oval 69"/>
            <p:cNvSpPr/>
            <p:nvPr/>
          </p:nvSpPr>
          <p:spPr>
            <a:xfrm flipV="1">
              <a:off x="65532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71" name="Oval 70"/>
            <p:cNvSpPr/>
            <p:nvPr/>
          </p:nvSpPr>
          <p:spPr>
            <a:xfrm flipV="1">
              <a:off x="6781800" y="3962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72" name="Oval 71"/>
            <p:cNvSpPr/>
            <p:nvPr/>
          </p:nvSpPr>
          <p:spPr>
            <a:xfrm flipV="1">
              <a:off x="7010400" y="3886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73" name="Oval 72"/>
            <p:cNvSpPr/>
            <p:nvPr/>
          </p:nvSpPr>
          <p:spPr>
            <a:xfrm flipV="1">
              <a:off x="7239000" y="3810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74" name="Oval 73"/>
            <p:cNvSpPr/>
            <p:nvPr/>
          </p:nvSpPr>
          <p:spPr>
            <a:xfrm flipV="1">
              <a:off x="72390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grpSp>
      <p:sp>
        <p:nvSpPr>
          <p:cNvPr id="75" name="Freeform 74"/>
          <p:cNvSpPr/>
          <p:nvPr/>
        </p:nvSpPr>
        <p:spPr>
          <a:xfrm>
            <a:off x="999885" y="3417226"/>
            <a:ext cx="2619615" cy="849974"/>
          </a:xfrm>
          <a:custGeom>
            <a:avLst/>
            <a:gdLst>
              <a:gd name="connsiteX0" fmla="*/ 0 w 1793561"/>
              <a:gd name="connsiteY0" fmla="*/ 78879 h 473267"/>
              <a:gd name="connsiteX1" fmla="*/ 23103 w 1793561"/>
              <a:gd name="connsiteY1" fmla="*/ 23103 h 473267"/>
              <a:gd name="connsiteX2" fmla="*/ 78879 w 1793561"/>
              <a:gd name="connsiteY2" fmla="*/ 0 h 473267"/>
              <a:gd name="connsiteX3" fmla="*/ 1714682 w 1793561"/>
              <a:gd name="connsiteY3" fmla="*/ 0 h 473267"/>
              <a:gd name="connsiteX4" fmla="*/ 1770458 w 1793561"/>
              <a:gd name="connsiteY4" fmla="*/ 23103 h 473267"/>
              <a:gd name="connsiteX5" fmla="*/ 1793561 w 1793561"/>
              <a:gd name="connsiteY5" fmla="*/ 78879 h 473267"/>
              <a:gd name="connsiteX6" fmla="*/ 1793561 w 1793561"/>
              <a:gd name="connsiteY6" fmla="*/ 394388 h 473267"/>
              <a:gd name="connsiteX7" fmla="*/ 1770458 w 1793561"/>
              <a:gd name="connsiteY7" fmla="*/ 450164 h 473267"/>
              <a:gd name="connsiteX8" fmla="*/ 1714682 w 1793561"/>
              <a:gd name="connsiteY8" fmla="*/ 473267 h 473267"/>
              <a:gd name="connsiteX9" fmla="*/ 78879 w 1793561"/>
              <a:gd name="connsiteY9" fmla="*/ 473267 h 473267"/>
              <a:gd name="connsiteX10" fmla="*/ 23103 w 1793561"/>
              <a:gd name="connsiteY10" fmla="*/ 450164 h 473267"/>
              <a:gd name="connsiteX11" fmla="*/ 0 w 1793561"/>
              <a:gd name="connsiteY11" fmla="*/ 394388 h 473267"/>
              <a:gd name="connsiteX12" fmla="*/ 0 w 1793561"/>
              <a:gd name="connsiteY12" fmla="*/ 78879 h 473267"/>
              <a:gd name="connsiteX0" fmla="*/ 0 w 3038715"/>
              <a:gd name="connsiteY0" fmla="*/ 234706 h 629094"/>
              <a:gd name="connsiteX1" fmla="*/ 23103 w 3038715"/>
              <a:gd name="connsiteY1" fmla="*/ 178930 h 629094"/>
              <a:gd name="connsiteX2" fmla="*/ 78879 w 3038715"/>
              <a:gd name="connsiteY2" fmla="*/ 155827 h 629094"/>
              <a:gd name="connsiteX3" fmla="*/ 1714682 w 3038715"/>
              <a:gd name="connsiteY3" fmla="*/ 155827 h 629094"/>
              <a:gd name="connsiteX4" fmla="*/ 1770458 w 3038715"/>
              <a:gd name="connsiteY4" fmla="*/ 178930 h 629094"/>
              <a:gd name="connsiteX5" fmla="*/ 3038715 w 3038715"/>
              <a:gd name="connsiteY5" fmla="*/ 20920 h 629094"/>
              <a:gd name="connsiteX6" fmla="*/ 1793561 w 3038715"/>
              <a:gd name="connsiteY6" fmla="*/ 550215 h 629094"/>
              <a:gd name="connsiteX7" fmla="*/ 1770458 w 3038715"/>
              <a:gd name="connsiteY7" fmla="*/ 605991 h 629094"/>
              <a:gd name="connsiteX8" fmla="*/ 1714682 w 3038715"/>
              <a:gd name="connsiteY8" fmla="*/ 629094 h 629094"/>
              <a:gd name="connsiteX9" fmla="*/ 78879 w 3038715"/>
              <a:gd name="connsiteY9" fmla="*/ 629094 h 629094"/>
              <a:gd name="connsiteX10" fmla="*/ 23103 w 3038715"/>
              <a:gd name="connsiteY10" fmla="*/ 605991 h 629094"/>
              <a:gd name="connsiteX11" fmla="*/ 0 w 3038715"/>
              <a:gd name="connsiteY11" fmla="*/ 550215 h 629094"/>
              <a:gd name="connsiteX12" fmla="*/ 0 w 3038715"/>
              <a:gd name="connsiteY12" fmla="*/ 234706 h 629094"/>
              <a:gd name="connsiteX0" fmla="*/ 0 w 2733915"/>
              <a:gd name="connsiteY0" fmla="*/ 434666 h 829054"/>
              <a:gd name="connsiteX1" fmla="*/ 23103 w 2733915"/>
              <a:gd name="connsiteY1" fmla="*/ 378890 h 829054"/>
              <a:gd name="connsiteX2" fmla="*/ 78879 w 2733915"/>
              <a:gd name="connsiteY2" fmla="*/ 355787 h 829054"/>
              <a:gd name="connsiteX3" fmla="*/ 1714682 w 2733915"/>
              <a:gd name="connsiteY3" fmla="*/ 355787 h 829054"/>
              <a:gd name="connsiteX4" fmla="*/ 1770458 w 2733915"/>
              <a:gd name="connsiteY4" fmla="*/ 378890 h 829054"/>
              <a:gd name="connsiteX5" fmla="*/ 2733915 w 2733915"/>
              <a:gd name="connsiteY5" fmla="*/ 20920 h 829054"/>
              <a:gd name="connsiteX6" fmla="*/ 1793561 w 2733915"/>
              <a:gd name="connsiteY6" fmla="*/ 750175 h 829054"/>
              <a:gd name="connsiteX7" fmla="*/ 1770458 w 2733915"/>
              <a:gd name="connsiteY7" fmla="*/ 805951 h 829054"/>
              <a:gd name="connsiteX8" fmla="*/ 1714682 w 2733915"/>
              <a:gd name="connsiteY8" fmla="*/ 829054 h 829054"/>
              <a:gd name="connsiteX9" fmla="*/ 78879 w 2733915"/>
              <a:gd name="connsiteY9" fmla="*/ 829054 h 829054"/>
              <a:gd name="connsiteX10" fmla="*/ 23103 w 2733915"/>
              <a:gd name="connsiteY10" fmla="*/ 805951 h 829054"/>
              <a:gd name="connsiteX11" fmla="*/ 0 w 2733915"/>
              <a:gd name="connsiteY11" fmla="*/ 750175 h 829054"/>
              <a:gd name="connsiteX12" fmla="*/ 0 w 2733915"/>
              <a:gd name="connsiteY12" fmla="*/ 434666 h 829054"/>
              <a:gd name="connsiteX0" fmla="*/ 0 w 2619615"/>
              <a:gd name="connsiteY0" fmla="*/ 455586 h 849974"/>
              <a:gd name="connsiteX1" fmla="*/ 23103 w 2619615"/>
              <a:gd name="connsiteY1" fmla="*/ 399810 h 849974"/>
              <a:gd name="connsiteX2" fmla="*/ 78879 w 2619615"/>
              <a:gd name="connsiteY2" fmla="*/ 376707 h 849974"/>
              <a:gd name="connsiteX3" fmla="*/ 1714682 w 2619615"/>
              <a:gd name="connsiteY3" fmla="*/ 376707 h 849974"/>
              <a:gd name="connsiteX4" fmla="*/ 1770458 w 2619615"/>
              <a:gd name="connsiteY4" fmla="*/ 399810 h 849974"/>
              <a:gd name="connsiteX5" fmla="*/ 2619615 w 2619615"/>
              <a:gd name="connsiteY5" fmla="*/ 20920 h 849974"/>
              <a:gd name="connsiteX6" fmla="*/ 1793561 w 2619615"/>
              <a:gd name="connsiteY6" fmla="*/ 771095 h 849974"/>
              <a:gd name="connsiteX7" fmla="*/ 1770458 w 2619615"/>
              <a:gd name="connsiteY7" fmla="*/ 826871 h 849974"/>
              <a:gd name="connsiteX8" fmla="*/ 1714682 w 2619615"/>
              <a:gd name="connsiteY8" fmla="*/ 849974 h 849974"/>
              <a:gd name="connsiteX9" fmla="*/ 78879 w 2619615"/>
              <a:gd name="connsiteY9" fmla="*/ 849974 h 849974"/>
              <a:gd name="connsiteX10" fmla="*/ 23103 w 2619615"/>
              <a:gd name="connsiteY10" fmla="*/ 826871 h 849974"/>
              <a:gd name="connsiteX11" fmla="*/ 0 w 2619615"/>
              <a:gd name="connsiteY11" fmla="*/ 771095 h 849974"/>
              <a:gd name="connsiteX12" fmla="*/ 0 w 2619615"/>
              <a:gd name="connsiteY12" fmla="*/ 455586 h 84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9615" h="849974">
                <a:moveTo>
                  <a:pt x="0" y="455586"/>
                </a:moveTo>
                <a:cubicBezTo>
                  <a:pt x="0" y="434666"/>
                  <a:pt x="8310" y="414603"/>
                  <a:pt x="23103" y="399810"/>
                </a:cubicBezTo>
                <a:cubicBezTo>
                  <a:pt x="37896" y="385017"/>
                  <a:pt x="57959" y="376707"/>
                  <a:pt x="78879" y="376707"/>
                </a:cubicBezTo>
                <a:lnTo>
                  <a:pt x="1714682" y="376707"/>
                </a:lnTo>
                <a:cubicBezTo>
                  <a:pt x="1735602" y="376707"/>
                  <a:pt x="1619636" y="459108"/>
                  <a:pt x="1770458" y="399810"/>
                </a:cubicBezTo>
                <a:cubicBezTo>
                  <a:pt x="1921280" y="340512"/>
                  <a:pt x="2619615" y="0"/>
                  <a:pt x="2619615" y="20920"/>
                </a:cubicBezTo>
                <a:lnTo>
                  <a:pt x="1793561" y="771095"/>
                </a:lnTo>
                <a:cubicBezTo>
                  <a:pt x="1793561" y="792015"/>
                  <a:pt x="1785251" y="812078"/>
                  <a:pt x="1770458" y="826871"/>
                </a:cubicBezTo>
                <a:cubicBezTo>
                  <a:pt x="1755665" y="841664"/>
                  <a:pt x="1735602" y="849974"/>
                  <a:pt x="1714682" y="849974"/>
                </a:cubicBezTo>
                <a:lnTo>
                  <a:pt x="78879" y="849974"/>
                </a:lnTo>
                <a:cubicBezTo>
                  <a:pt x="57959" y="849974"/>
                  <a:pt x="37896" y="841664"/>
                  <a:pt x="23103" y="826871"/>
                </a:cubicBezTo>
                <a:cubicBezTo>
                  <a:pt x="8310" y="812078"/>
                  <a:pt x="0" y="792015"/>
                  <a:pt x="0" y="771095"/>
                </a:cubicBezTo>
                <a:lnTo>
                  <a:pt x="0" y="455586"/>
                </a:lnTo>
                <a:close/>
              </a:path>
            </a:pathLst>
          </a:custGeom>
          <a:solidFill>
            <a:schemeClr val="tx2">
              <a:lumMod val="60000"/>
              <a:lumOff val="40000"/>
              <a:alpha val="40000"/>
            </a:schemeClr>
          </a:solidFill>
          <a:ln w="12700">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999885" y="3312945"/>
            <a:ext cx="1793561" cy="473267"/>
          </a:xfrm>
          <a:prstGeom prst="roundRect">
            <a:avLst/>
          </a:prstGeom>
          <a:solidFill>
            <a:schemeClr val="tx2">
              <a:lumMod val="60000"/>
              <a:lumOff val="40000"/>
              <a:alpha val="40000"/>
            </a:schemeClr>
          </a:solidFill>
          <a:ln w="12700">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999885" y="2831727"/>
            <a:ext cx="1793561" cy="473267"/>
          </a:xfrm>
          <a:prstGeom prst="roundRect">
            <a:avLst/>
          </a:prstGeom>
          <a:solidFill>
            <a:schemeClr val="tx2">
              <a:lumMod val="60000"/>
              <a:lumOff val="40000"/>
              <a:alpha val="40000"/>
            </a:schemeClr>
          </a:solidFill>
          <a:ln w="12700">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999885" y="2333329"/>
            <a:ext cx="2619615" cy="494187"/>
          </a:xfrm>
          <a:custGeom>
            <a:avLst/>
            <a:gdLst>
              <a:gd name="connsiteX0" fmla="*/ 0 w 1793561"/>
              <a:gd name="connsiteY0" fmla="*/ 78879 h 473267"/>
              <a:gd name="connsiteX1" fmla="*/ 23103 w 1793561"/>
              <a:gd name="connsiteY1" fmla="*/ 23103 h 473267"/>
              <a:gd name="connsiteX2" fmla="*/ 78879 w 1793561"/>
              <a:gd name="connsiteY2" fmla="*/ 0 h 473267"/>
              <a:gd name="connsiteX3" fmla="*/ 1714682 w 1793561"/>
              <a:gd name="connsiteY3" fmla="*/ 0 h 473267"/>
              <a:gd name="connsiteX4" fmla="*/ 1770458 w 1793561"/>
              <a:gd name="connsiteY4" fmla="*/ 23103 h 473267"/>
              <a:gd name="connsiteX5" fmla="*/ 1793561 w 1793561"/>
              <a:gd name="connsiteY5" fmla="*/ 78879 h 473267"/>
              <a:gd name="connsiteX6" fmla="*/ 1793561 w 1793561"/>
              <a:gd name="connsiteY6" fmla="*/ 394388 h 473267"/>
              <a:gd name="connsiteX7" fmla="*/ 1770458 w 1793561"/>
              <a:gd name="connsiteY7" fmla="*/ 450164 h 473267"/>
              <a:gd name="connsiteX8" fmla="*/ 1714682 w 1793561"/>
              <a:gd name="connsiteY8" fmla="*/ 473267 h 473267"/>
              <a:gd name="connsiteX9" fmla="*/ 78879 w 1793561"/>
              <a:gd name="connsiteY9" fmla="*/ 473267 h 473267"/>
              <a:gd name="connsiteX10" fmla="*/ 23103 w 1793561"/>
              <a:gd name="connsiteY10" fmla="*/ 450164 h 473267"/>
              <a:gd name="connsiteX11" fmla="*/ 0 w 1793561"/>
              <a:gd name="connsiteY11" fmla="*/ 394388 h 473267"/>
              <a:gd name="connsiteX12" fmla="*/ 0 w 1793561"/>
              <a:gd name="connsiteY12" fmla="*/ 78879 h 473267"/>
              <a:gd name="connsiteX0" fmla="*/ 0 w 2619615"/>
              <a:gd name="connsiteY0" fmla="*/ 99799 h 494187"/>
              <a:gd name="connsiteX1" fmla="*/ 23103 w 2619615"/>
              <a:gd name="connsiteY1" fmla="*/ 44023 h 494187"/>
              <a:gd name="connsiteX2" fmla="*/ 78879 w 2619615"/>
              <a:gd name="connsiteY2" fmla="*/ 20920 h 494187"/>
              <a:gd name="connsiteX3" fmla="*/ 1714682 w 2619615"/>
              <a:gd name="connsiteY3" fmla="*/ 20920 h 494187"/>
              <a:gd name="connsiteX4" fmla="*/ 1770458 w 2619615"/>
              <a:gd name="connsiteY4" fmla="*/ 44023 h 494187"/>
              <a:gd name="connsiteX5" fmla="*/ 2619615 w 2619615"/>
              <a:gd name="connsiteY5" fmla="*/ 20920 h 494187"/>
              <a:gd name="connsiteX6" fmla="*/ 1793561 w 2619615"/>
              <a:gd name="connsiteY6" fmla="*/ 415308 h 494187"/>
              <a:gd name="connsiteX7" fmla="*/ 1770458 w 2619615"/>
              <a:gd name="connsiteY7" fmla="*/ 471084 h 494187"/>
              <a:gd name="connsiteX8" fmla="*/ 1714682 w 2619615"/>
              <a:gd name="connsiteY8" fmla="*/ 494187 h 494187"/>
              <a:gd name="connsiteX9" fmla="*/ 78879 w 2619615"/>
              <a:gd name="connsiteY9" fmla="*/ 494187 h 494187"/>
              <a:gd name="connsiteX10" fmla="*/ 23103 w 2619615"/>
              <a:gd name="connsiteY10" fmla="*/ 471084 h 494187"/>
              <a:gd name="connsiteX11" fmla="*/ 0 w 2619615"/>
              <a:gd name="connsiteY11" fmla="*/ 415308 h 494187"/>
              <a:gd name="connsiteX12" fmla="*/ 0 w 2619615"/>
              <a:gd name="connsiteY12" fmla="*/ 99799 h 49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9615" h="494187">
                <a:moveTo>
                  <a:pt x="0" y="99799"/>
                </a:moveTo>
                <a:cubicBezTo>
                  <a:pt x="0" y="78879"/>
                  <a:pt x="8310" y="58816"/>
                  <a:pt x="23103" y="44023"/>
                </a:cubicBezTo>
                <a:cubicBezTo>
                  <a:pt x="37896" y="29230"/>
                  <a:pt x="57959" y="20920"/>
                  <a:pt x="78879" y="20920"/>
                </a:cubicBezTo>
                <a:lnTo>
                  <a:pt x="1714682" y="20920"/>
                </a:lnTo>
                <a:cubicBezTo>
                  <a:pt x="1735602" y="20920"/>
                  <a:pt x="1619636" y="44023"/>
                  <a:pt x="1770458" y="44023"/>
                </a:cubicBezTo>
                <a:cubicBezTo>
                  <a:pt x="1921280" y="44023"/>
                  <a:pt x="2619615" y="0"/>
                  <a:pt x="2619615" y="20920"/>
                </a:cubicBezTo>
                <a:lnTo>
                  <a:pt x="1793561" y="415308"/>
                </a:lnTo>
                <a:cubicBezTo>
                  <a:pt x="1793561" y="436228"/>
                  <a:pt x="1785251" y="456291"/>
                  <a:pt x="1770458" y="471084"/>
                </a:cubicBezTo>
                <a:cubicBezTo>
                  <a:pt x="1755665" y="485877"/>
                  <a:pt x="1735602" y="494187"/>
                  <a:pt x="1714682" y="494187"/>
                </a:cubicBezTo>
                <a:lnTo>
                  <a:pt x="78879" y="494187"/>
                </a:lnTo>
                <a:cubicBezTo>
                  <a:pt x="57959" y="494187"/>
                  <a:pt x="37896" y="485877"/>
                  <a:pt x="23103" y="471084"/>
                </a:cubicBezTo>
                <a:cubicBezTo>
                  <a:pt x="8310" y="456291"/>
                  <a:pt x="0" y="436228"/>
                  <a:pt x="0" y="415308"/>
                </a:cubicBezTo>
                <a:lnTo>
                  <a:pt x="0" y="99799"/>
                </a:lnTo>
                <a:close/>
              </a:path>
            </a:pathLst>
          </a:custGeom>
          <a:solidFill>
            <a:schemeClr val="tx2">
              <a:lumMod val="60000"/>
              <a:lumOff val="40000"/>
              <a:alpha val="40000"/>
            </a:schemeClr>
          </a:solidFill>
          <a:ln w="12700">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95718" y="3017933"/>
            <a:ext cx="762000" cy="638241"/>
            <a:chOff x="4343400" y="2831727"/>
            <a:chExt cx="762000" cy="638241"/>
          </a:xfrm>
        </p:grpSpPr>
        <p:sp>
          <p:nvSpPr>
            <p:cNvPr id="84" name="Rounded Rectangle 83"/>
            <p:cNvSpPr/>
            <p:nvPr/>
          </p:nvSpPr>
          <p:spPr>
            <a:xfrm>
              <a:off x="4343400" y="2907927"/>
              <a:ext cx="762000" cy="5620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419600" y="3272860"/>
              <a:ext cx="304800" cy="9226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6" name="Oval 85"/>
            <p:cNvSpPr/>
            <p:nvPr/>
          </p:nvSpPr>
          <p:spPr>
            <a:xfrm>
              <a:off x="4724400" y="3272860"/>
              <a:ext cx="304800" cy="9226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88" name="Straight Connector 87"/>
            <p:cNvCxnSpPr>
              <a:stCxn id="86" idx="2"/>
            </p:cNvCxnSpPr>
            <p:nvPr/>
          </p:nvCxnSpPr>
          <p:spPr>
            <a:xfrm flipV="1">
              <a:off x="4724400" y="2831727"/>
              <a:ext cx="0" cy="487267"/>
            </a:xfrm>
            <a:prstGeom prst="line">
              <a:avLst/>
            </a:prstGeom>
            <a:ln w="28575"/>
          </p:spPr>
          <p:style>
            <a:lnRef idx="1">
              <a:schemeClr val="dk1"/>
            </a:lnRef>
            <a:fillRef idx="2">
              <a:schemeClr val="dk1"/>
            </a:fillRef>
            <a:effectRef idx="1">
              <a:schemeClr val="dk1"/>
            </a:effectRef>
            <a:fontRef idx="minor">
              <a:schemeClr val="dk1"/>
            </a:fontRef>
          </p:style>
        </p:cxnSp>
      </p:grpSp>
      <p:grpSp>
        <p:nvGrpSpPr>
          <p:cNvPr id="90" name="Group 89"/>
          <p:cNvGrpSpPr/>
          <p:nvPr/>
        </p:nvGrpSpPr>
        <p:grpSpPr>
          <a:xfrm>
            <a:off x="5334000" y="3019359"/>
            <a:ext cx="762000" cy="638241"/>
            <a:chOff x="4343400" y="2831727"/>
            <a:chExt cx="762000" cy="638241"/>
          </a:xfrm>
        </p:grpSpPr>
        <p:sp>
          <p:nvSpPr>
            <p:cNvPr id="91" name="Rounded Rectangle 90"/>
            <p:cNvSpPr/>
            <p:nvPr/>
          </p:nvSpPr>
          <p:spPr>
            <a:xfrm>
              <a:off x="4343400" y="2907927"/>
              <a:ext cx="762000" cy="5620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419600" y="3272860"/>
              <a:ext cx="304800" cy="9226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3" name="Oval 92"/>
            <p:cNvSpPr/>
            <p:nvPr/>
          </p:nvSpPr>
          <p:spPr>
            <a:xfrm>
              <a:off x="4724400" y="3272860"/>
              <a:ext cx="304800" cy="9226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94" name="Straight Connector 93"/>
            <p:cNvCxnSpPr>
              <a:stCxn id="93" idx="2"/>
            </p:cNvCxnSpPr>
            <p:nvPr/>
          </p:nvCxnSpPr>
          <p:spPr>
            <a:xfrm flipV="1">
              <a:off x="4724400" y="2831727"/>
              <a:ext cx="0" cy="487267"/>
            </a:xfrm>
            <a:prstGeom prst="line">
              <a:avLst/>
            </a:prstGeom>
            <a:ln w="28575"/>
          </p:spPr>
          <p:style>
            <a:lnRef idx="1">
              <a:schemeClr val="dk1"/>
            </a:lnRef>
            <a:fillRef idx="2">
              <a:schemeClr val="dk1"/>
            </a:fillRef>
            <a:effectRef idx="1">
              <a:schemeClr val="dk1"/>
            </a:effectRef>
            <a:fontRef idx="minor">
              <a:schemeClr val="dk1"/>
            </a:fontRef>
          </p:style>
        </p:cxnSp>
      </p:grpSp>
      <p:sp>
        <p:nvSpPr>
          <p:cNvPr id="98" name="Rounded Rectangle 97"/>
          <p:cNvSpPr/>
          <p:nvPr/>
        </p:nvSpPr>
        <p:spPr>
          <a:xfrm>
            <a:off x="4157619" y="2159650"/>
            <a:ext cx="1181099" cy="372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5734050" y="2159650"/>
            <a:ext cx="1181099" cy="372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a:stCxn id="98" idx="3"/>
            <a:endCxn id="104" idx="1"/>
          </p:cNvCxnSpPr>
          <p:nvPr/>
        </p:nvCxnSpPr>
        <p:spPr>
          <a:xfrm>
            <a:off x="5338718" y="2346133"/>
            <a:ext cx="3953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98" idx="1"/>
          </p:cNvCxnSpPr>
          <p:nvPr/>
        </p:nvCxnSpPr>
        <p:spPr>
          <a:xfrm>
            <a:off x="3733800" y="2346133"/>
            <a:ext cx="42381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4" idx="3"/>
          </p:cNvCxnSpPr>
          <p:nvPr/>
        </p:nvCxnSpPr>
        <p:spPr>
          <a:xfrm>
            <a:off x="6915149" y="2346133"/>
            <a:ext cx="3953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91" idx="3"/>
            <a:endCxn id="123" idx="1"/>
          </p:cNvCxnSpPr>
          <p:nvPr/>
        </p:nvCxnSpPr>
        <p:spPr>
          <a:xfrm>
            <a:off x="6096000" y="3376580"/>
            <a:ext cx="381000" cy="1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84" idx="3"/>
            <a:endCxn id="91" idx="1"/>
          </p:cNvCxnSpPr>
          <p:nvPr/>
        </p:nvCxnSpPr>
        <p:spPr>
          <a:xfrm>
            <a:off x="4957718" y="3375154"/>
            <a:ext cx="376282" cy="1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endCxn id="84" idx="1"/>
          </p:cNvCxnSpPr>
          <p:nvPr/>
        </p:nvCxnSpPr>
        <p:spPr>
          <a:xfrm>
            <a:off x="3733800" y="3375154"/>
            <a:ext cx="46191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6477000" y="3020785"/>
            <a:ext cx="762000" cy="638241"/>
            <a:chOff x="4343400" y="2831727"/>
            <a:chExt cx="762000" cy="638241"/>
          </a:xfrm>
        </p:grpSpPr>
        <p:sp>
          <p:nvSpPr>
            <p:cNvPr id="123" name="Rounded Rectangle 122"/>
            <p:cNvSpPr/>
            <p:nvPr/>
          </p:nvSpPr>
          <p:spPr>
            <a:xfrm>
              <a:off x="4343400" y="2907927"/>
              <a:ext cx="762000" cy="5620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419600" y="3272860"/>
              <a:ext cx="304800" cy="9226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5" name="Oval 124"/>
            <p:cNvSpPr/>
            <p:nvPr/>
          </p:nvSpPr>
          <p:spPr>
            <a:xfrm>
              <a:off x="4724400" y="3272860"/>
              <a:ext cx="304800" cy="9226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26" name="Straight Connector 125"/>
            <p:cNvCxnSpPr>
              <a:stCxn id="125" idx="2"/>
            </p:cNvCxnSpPr>
            <p:nvPr/>
          </p:nvCxnSpPr>
          <p:spPr>
            <a:xfrm flipV="1">
              <a:off x="4724400" y="2831727"/>
              <a:ext cx="0" cy="487267"/>
            </a:xfrm>
            <a:prstGeom prst="line">
              <a:avLst/>
            </a:prstGeom>
            <a:ln w="28575"/>
          </p:spPr>
          <p:style>
            <a:lnRef idx="1">
              <a:schemeClr val="dk1"/>
            </a:lnRef>
            <a:fillRef idx="2">
              <a:schemeClr val="dk1"/>
            </a:fillRef>
            <a:effectRef idx="1">
              <a:schemeClr val="dk1"/>
            </a:effectRef>
            <a:fontRef idx="minor">
              <a:schemeClr val="dk1"/>
            </a:fontRef>
          </p:style>
        </p:cxnSp>
      </p:grpSp>
      <p:cxnSp>
        <p:nvCxnSpPr>
          <p:cNvPr id="128" name="Straight Arrow Connector 127"/>
          <p:cNvCxnSpPr>
            <a:stCxn id="123" idx="3"/>
          </p:cNvCxnSpPr>
          <p:nvPr/>
        </p:nvCxnSpPr>
        <p:spPr>
          <a:xfrm flipV="1">
            <a:off x="7239000" y="3375154"/>
            <a:ext cx="381000" cy="28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2" name="Rounded Rectangle 131"/>
          <p:cNvSpPr/>
          <p:nvPr/>
        </p:nvSpPr>
        <p:spPr>
          <a:xfrm>
            <a:off x="999885" y="1872866"/>
            <a:ext cx="1793561" cy="473267"/>
          </a:xfrm>
          <a:prstGeom prst="roundRect">
            <a:avLst/>
          </a:prstGeom>
          <a:solidFill>
            <a:schemeClr val="tx2">
              <a:lumMod val="60000"/>
              <a:lumOff val="40000"/>
              <a:alpha val="40000"/>
            </a:schemeClr>
          </a:solidFill>
          <a:ln w="12700">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791200" y="4186535"/>
            <a:ext cx="1974708" cy="461665"/>
          </a:xfrm>
          <a:custGeom>
            <a:avLst/>
            <a:gdLst>
              <a:gd name="connsiteX0" fmla="*/ 0 w 1974708"/>
              <a:gd name="connsiteY0" fmla="*/ 0 h 461665"/>
              <a:gd name="connsiteX1" fmla="*/ 1974708 w 1974708"/>
              <a:gd name="connsiteY1" fmla="*/ 0 h 461665"/>
              <a:gd name="connsiteX2" fmla="*/ 1974708 w 1974708"/>
              <a:gd name="connsiteY2" fmla="*/ 461665 h 461665"/>
              <a:gd name="connsiteX3" fmla="*/ 0 w 1974708"/>
              <a:gd name="connsiteY3" fmla="*/ 461665 h 461665"/>
              <a:gd name="connsiteX4" fmla="*/ 0 w 1974708"/>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708" h="461665">
                <a:moveTo>
                  <a:pt x="0" y="0"/>
                </a:moveTo>
                <a:lnTo>
                  <a:pt x="1974708" y="0"/>
                </a:lnTo>
                <a:lnTo>
                  <a:pt x="1974708" y="461665"/>
                </a:lnTo>
                <a:lnTo>
                  <a:pt x="0" y="461665"/>
                </a:lnTo>
                <a:lnTo>
                  <a:pt x="0" y="0"/>
                </a:lnTo>
                <a:close/>
              </a:path>
            </a:pathLst>
          </a:custGeom>
          <a:solidFill>
            <a:schemeClr val="accent6">
              <a:lumMod val="40000"/>
              <a:lumOff val="60000"/>
            </a:schemeClr>
          </a:solidFill>
        </p:spPr>
        <p:txBody>
          <a:bodyPr wrap="none" rtlCol="0">
            <a:spAutoFit/>
          </a:bodyPr>
          <a:lstStyle/>
          <a:p>
            <a:r>
              <a:rPr lang="en-US" sz="1200" dirty="0" smtClean="0"/>
              <a:t>as number of tanks increase,</a:t>
            </a:r>
          </a:p>
          <a:p>
            <a:r>
              <a:rPr lang="en-US" sz="1200" dirty="0" smtClean="0"/>
              <a:t>RTD approaches PFR</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97475"/>
          </a:xfrm>
        </p:spPr>
        <p:txBody>
          <a:bodyPr>
            <a:normAutofit/>
          </a:bodyPr>
          <a:lstStyle/>
          <a:p>
            <a:pPr marL="0" indent="0">
              <a:buNone/>
            </a:pPr>
            <a:r>
              <a:rPr lang="en-US" sz="2400" b="1" dirty="0" smtClean="0"/>
              <a:t>Prasad </a:t>
            </a:r>
            <a:r>
              <a:rPr lang="en-US" sz="2400" b="1" dirty="0" err="1" smtClean="0"/>
              <a:t>Gupte</a:t>
            </a:r>
            <a:r>
              <a:rPr lang="en-US" sz="2400" b="1" dirty="0" smtClean="0"/>
              <a:t>: DOE Project Manager</a:t>
            </a:r>
          </a:p>
          <a:p>
            <a:pPr marL="0" indent="0">
              <a:buNone/>
            </a:pPr>
            <a:r>
              <a:rPr lang="en-US" sz="2400" i="1" dirty="0" smtClean="0"/>
              <a:t>U.S. Department of Energy, Bioenergy Technologies Office</a:t>
            </a:r>
          </a:p>
          <a:p>
            <a:pPr marL="0" indent="0"/>
            <a:endParaRPr lang="en-US" sz="2400" dirty="0" smtClean="0"/>
          </a:p>
          <a:p>
            <a:pPr marL="0" indent="0">
              <a:buNone/>
            </a:pPr>
            <a:r>
              <a:rPr lang="en-US" sz="2400" b="1" dirty="0" smtClean="0"/>
              <a:t>Emilio Ramirez, Sreekanth Pannala, Charles Finney, Stuart Daw</a:t>
            </a:r>
          </a:p>
          <a:p>
            <a:pPr marL="0" indent="0">
              <a:buNone/>
            </a:pPr>
            <a:r>
              <a:rPr lang="en-US" sz="2400" i="1" dirty="0" smtClean="0"/>
              <a:t>ORNL CPC Team Members</a:t>
            </a:r>
          </a:p>
          <a:p>
            <a:pPr marL="0" indent="0">
              <a:buNone/>
            </a:pPr>
            <a:endParaRPr lang="en-US" sz="2400" dirty="0" smtClean="0"/>
          </a:p>
          <a:p>
            <a:pPr marL="0" indent="0">
              <a:buNone/>
            </a:pPr>
            <a:r>
              <a:rPr lang="en-US" sz="2400" u="sng" dirty="0" smtClean="0"/>
              <a:t>Collaborators</a:t>
            </a:r>
          </a:p>
          <a:p>
            <a:pPr marL="0" indent="0">
              <a:buNone/>
            </a:pPr>
            <a:r>
              <a:rPr lang="en-US" sz="2400" b="1" dirty="0" smtClean="0"/>
              <a:t>Peter Ciesielski, </a:t>
            </a:r>
            <a:r>
              <a:rPr lang="en-US" sz="2400" i="1" dirty="0" smtClean="0"/>
              <a:t>National Renewable Energy Lab</a:t>
            </a:r>
            <a:endParaRPr lang="en-US" sz="2400" dirty="0" smtClean="0"/>
          </a:p>
          <a:p>
            <a:pPr marL="0" indent="0">
              <a:buNone/>
            </a:pPr>
            <a:r>
              <a:rPr lang="en-US" sz="2400" b="1" dirty="0" smtClean="0"/>
              <a:t>Victor Walker, Tyler Westover, </a:t>
            </a:r>
            <a:r>
              <a:rPr lang="en-US" sz="2400" i="1" dirty="0" smtClean="0"/>
              <a:t>Idaho National Lab</a:t>
            </a:r>
          </a:p>
          <a:p>
            <a:pPr marL="0" indent="0">
              <a:buNone/>
            </a:pPr>
            <a:r>
              <a:rPr lang="en-US" sz="2400" b="1" dirty="0" smtClean="0"/>
              <a:t>Jack Halow, </a:t>
            </a:r>
            <a:r>
              <a:rPr lang="en-US" sz="2400" i="1" dirty="0" smtClean="0"/>
              <a:t>Separation Design Group</a:t>
            </a:r>
          </a:p>
        </p:txBody>
      </p:sp>
      <p:sp>
        <p:nvSpPr>
          <p:cNvPr id="4" name="Slide Number Placeholder 3"/>
          <p:cNvSpPr>
            <a:spLocks noGrp="1"/>
          </p:cNvSpPr>
          <p:nvPr>
            <p:ph type="sldNum" sz="quarter" idx="12"/>
          </p:nvPr>
        </p:nvSpPr>
        <p:spPr/>
        <p:txBody>
          <a:bodyPr/>
          <a:lstStyle/>
          <a:p>
            <a:fld id="{4C976B89-B934-42B7-BBE1-B47766382DCC}" type="slidenum">
              <a:rPr lang="en-US" smtClean="0"/>
              <a:pPr/>
              <a:t>22</a:t>
            </a:fld>
            <a:endParaRPr lang="en-US"/>
          </a:p>
        </p:txBody>
      </p:sp>
      <p:sp>
        <p:nvSpPr>
          <p:cNvPr id="5" name="Rectangle 4"/>
          <p:cNvSpPr/>
          <p:nvPr/>
        </p:nvSpPr>
        <p:spPr>
          <a:xfrm>
            <a:off x="0" y="0"/>
            <a:ext cx="9144000" cy="54864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Acknowledgements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8005" y="3382233"/>
            <a:ext cx="6400800" cy="2925763"/>
          </a:xfrm>
        </p:spPr>
        <p:txBody>
          <a:bodyPr>
            <a:normAutofit/>
          </a:bodyPr>
          <a:lstStyle/>
          <a:p>
            <a:pPr>
              <a:buNone/>
            </a:pPr>
            <a:r>
              <a:rPr lang="en-US" sz="2800" dirty="0" smtClean="0"/>
              <a:t>Gavin Wiggins:  </a:t>
            </a:r>
            <a:r>
              <a:rPr lang="en-US" sz="2800" dirty="0" smtClean="0">
                <a:solidFill>
                  <a:srgbClr val="007934"/>
                </a:solidFill>
              </a:rPr>
              <a:t>wigginsg@ornl.gov</a:t>
            </a:r>
          </a:p>
          <a:p>
            <a:pPr>
              <a:buNone/>
            </a:pPr>
            <a:endParaRPr lang="en-US" sz="2800" dirty="0" smtClean="0"/>
          </a:p>
          <a:p>
            <a:pPr>
              <a:buNone/>
            </a:pPr>
            <a:r>
              <a:rPr lang="en-US" sz="2800" dirty="0" smtClean="0"/>
              <a:t>CPC website:  </a:t>
            </a:r>
            <a:r>
              <a:rPr lang="en-US" sz="2800" dirty="0" smtClean="0">
                <a:solidFill>
                  <a:srgbClr val="007934"/>
                </a:solidFill>
              </a:rPr>
              <a:t>http://energy.ornl.gov/cpc</a:t>
            </a:r>
          </a:p>
          <a:p>
            <a:pPr>
              <a:buNone/>
            </a:pPr>
            <a:endParaRPr lang="en-US" sz="2800" dirty="0"/>
          </a:p>
          <a:p>
            <a:pPr>
              <a:buNone/>
            </a:pPr>
            <a:r>
              <a:rPr lang="en-US" sz="2800" dirty="0" smtClean="0"/>
              <a:t>Python code:  </a:t>
            </a:r>
            <a:r>
              <a:rPr lang="en-US" sz="2800" dirty="0" smtClean="0">
                <a:solidFill>
                  <a:srgbClr val="007934"/>
                </a:solidFill>
              </a:rPr>
              <a:t>https://github.com/pyrolysis</a:t>
            </a:r>
            <a:endParaRPr lang="en-US" sz="2800" dirty="0">
              <a:solidFill>
                <a:srgbClr val="007934"/>
              </a:solidFill>
            </a:endParaRPr>
          </a:p>
        </p:txBody>
      </p:sp>
      <p:pic>
        <p:nvPicPr>
          <p:cNvPr id="8" name="Picture 3" descr="C:\Users\g72\Desktop\copy-Icon-O-e1404147914303.png"/>
          <p:cNvPicPr>
            <a:picLocks noChangeAspect="1" noChangeArrowheads="1"/>
          </p:cNvPicPr>
          <p:nvPr/>
        </p:nvPicPr>
        <p:blipFill>
          <a:blip r:embed="rId2" cstate="print"/>
          <a:srcRect/>
          <a:stretch>
            <a:fillRect/>
          </a:stretch>
        </p:blipFill>
        <p:spPr bwMode="auto">
          <a:xfrm>
            <a:off x="192155" y="4297680"/>
            <a:ext cx="1073296" cy="731520"/>
          </a:xfrm>
          <a:prstGeom prst="rect">
            <a:avLst/>
          </a:prstGeom>
          <a:noFill/>
        </p:spPr>
      </p:pic>
      <p:sp>
        <p:nvSpPr>
          <p:cNvPr id="9" name="TextBox 8"/>
          <p:cNvSpPr txBox="1"/>
          <p:nvPr/>
        </p:nvSpPr>
        <p:spPr>
          <a:xfrm>
            <a:off x="1246255" y="4297680"/>
            <a:ext cx="1301750" cy="731520"/>
          </a:xfrm>
          <a:prstGeom prst="rect">
            <a:avLst/>
          </a:prstGeom>
          <a:noFill/>
        </p:spPr>
        <p:txBody>
          <a:bodyPr wrap="square" rtlCol="0">
            <a:spAutoFit/>
          </a:bodyPr>
          <a:lstStyle/>
          <a:p>
            <a:r>
              <a:rPr lang="en-US" sz="1400" dirty="0" smtClean="0"/>
              <a:t>Computational</a:t>
            </a:r>
          </a:p>
          <a:p>
            <a:r>
              <a:rPr lang="en-US" sz="1400" dirty="0" smtClean="0"/>
              <a:t>Pyrolysis</a:t>
            </a:r>
          </a:p>
          <a:p>
            <a:r>
              <a:rPr lang="en-US" sz="1400" dirty="0" smtClean="0"/>
              <a:t>Consortium</a:t>
            </a:r>
            <a:endParaRPr lang="en-US" sz="1400" dirty="0"/>
          </a:p>
        </p:txBody>
      </p:sp>
      <p:pic>
        <p:nvPicPr>
          <p:cNvPr id="3074" name="Picture 2"/>
          <p:cNvPicPr>
            <a:picLocks noChangeAspect="1" noChangeArrowheads="1"/>
          </p:cNvPicPr>
          <p:nvPr/>
        </p:nvPicPr>
        <p:blipFill>
          <a:blip r:embed="rId3" cstate="print"/>
          <a:srcRect/>
          <a:stretch>
            <a:fillRect/>
          </a:stretch>
        </p:blipFill>
        <p:spPr bwMode="auto">
          <a:xfrm>
            <a:off x="795405" y="5317396"/>
            <a:ext cx="1752600" cy="718566"/>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262005" y="5359687"/>
            <a:ext cx="571500" cy="571500"/>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4C976B89-B934-42B7-BBE1-B47766382DCC}" type="slidenum">
              <a:rPr lang="en-US" smtClean="0"/>
              <a:pPr/>
              <a:t>23</a:t>
            </a:fld>
            <a:endParaRPr lang="en-US" dirty="0"/>
          </a:p>
        </p:txBody>
      </p:sp>
      <p:cxnSp>
        <p:nvCxnSpPr>
          <p:cNvPr id="12" name="Straight Connector 11"/>
          <p:cNvCxnSpPr/>
          <p:nvPr/>
        </p:nvCxnSpPr>
        <p:spPr>
          <a:xfrm>
            <a:off x="228600" y="3048000"/>
            <a:ext cx="86106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58541" y="1400910"/>
            <a:ext cx="1043355" cy="1043355"/>
          </a:xfrm>
          <a:prstGeom prst="ellipse">
            <a:avLst/>
          </a:prstGeom>
          <a:gradFill flip="none" rotWithShape="1">
            <a:gsLst>
              <a:gs pos="0">
                <a:srgbClr val="9CB86E"/>
              </a:gs>
              <a:gs pos="100000">
                <a:srgbClr val="156B13"/>
              </a:gs>
            </a:gsLst>
            <a:path path="circle">
              <a:fillToRect l="50000" t="50000" r="50000" b="50000"/>
            </a:path>
            <a:tileRect/>
          </a:gra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Particle</a:t>
            </a:r>
          </a:p>
          <a:p>
            <a:pPr algn="ctr"/>
            <a:r>
              <a:rPr lang="en-US" sz="1400" dirty="0" smtClean="0">
                <a:effectLst>
                  <a:outerShdw blurRad="38100" dist="38100" dir="2700000" algn="tl">
                    <a:srgbClr val="000000">
                      <a:alpha val="43137"/>
                    </a:srgbClr>
                  </a:outerShdw>
                </a:effectLst>
              </a:rPr>
              <a:t>Model</a:t>
            </a:r>
          </a:p>
        </p:txBody>
      </p:sp>
      <p:grpSp>
        <p:nvGrpSpPr>
          <p:cNvPr id="2" name="Group 37"/>
          <p:cNvGrpSpPr/>
          <p:nvPr/>
        </p:nvGrpSpPr>
        <p:grpSpPr>
          <a:xfrm>
            <a:off x="1401541" y="228600"/>
            <a:ext cx="990600" cy="1828800"/>
            <a:chOff x="5143500" y="1143000"/>
            <a:chExt cx="2247900" cy="4267200"/>
          </a:xfrm>
        </p:grpSpPr>
        <p:sp>
          <p:nvSpPr>
            <p:cNvPr id="15" name="Can 14"/>
            <p:cNvSpPr/>
            <p:nvPr/>
          </p:nvSpPr>
          <p:spPr>
            <a:xfrm>
              <a:off x="5143500" y="1143000"/>
              <a:ext cx="2247900" cy="4267200"/>
            </a:xfrm>
            <a:prstGeom prst="can">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Reactor</a:t>
              </a:r>
            </a:p>
            <a:p>
              <a:pPr algn="ctr"/>
              <a:r>
                <a:rPr lang="en-US" sz="1600" dirty="0" smtClean="0">
                  <a:effectLst>
                    <a:outerShdw blurRad="38100" dist="38100" dir="2700000" algn="tl">
                      <a:srgbClr val="000000">
                        <a:alpha val="43137"/>
                      </a:srgbClr>
                    </a:outerShdw>
                  </a:effectLst>
                </a:rPr>
                <a:t>Model</a:t>
              </a:r>
              <a:endParaRPr lang="en-US" sz="1600" dirty="0">
                <a:effectLst>
                  <a:outerShdw blurRad="38100" dist="38100" dir="2700000" algn="tl">
                    <a:srgbClr val="000000">
                      <a:alpha val="43137"/>
                    </a:srgbClr>
                  </a:outerShdw>
                </a:effectLst>
              </a:endParaRPr>
            </a:p>
          </p:txBody>
        </p:sp>
        <p:sp>
          <p:nvSpPr>
            <p:cNvPr id="16" name="Oval 15"/>
            <p:cNvSpPr/>
            <p:nvPr/>
          </p:nvSpPr>
          <p:spPr>
            <a:xfrm flipV="1">
              <a:off x="5486400" y="5105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17" name="Oval 16"/>
            <p:cNvSpPr/>
            <p:nvPr/>
          </p:nvSpPr>
          <p:spPr>
            <a:xfrm flipV="1">
              <a:off x="57150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18" name="Oval 17"/>
            <p:cNvSpPr/>
            <p:nvPr/>
          </p:nvSpPr>
          <p:spPr>
            <a:xfrm flipV="1">
              <a:off x="5257800" y="5029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19" name="Oval 18"/>
            <p:cNvSpPr/>
            <p:nvPr/>
          </p:nvSpPr>
          <p:spPr>
            <a:xfrm flipV="1">
              <a:off x="6858000" y="5105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0" name="Oval 19"/>
            <p:cNvSpPr/>
            <p:nvPr/>
          </p:nvSpPr>
          <p:spPr>
            <a:xfrm flipV="1">
              <a:off x="59436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1" name="Oval 20"/>
            <p:cNvSpPr/>
            <p:nvPr/>
          </p:nvSpPr>
          <p:spPr>
            <a:xfrm flipV="1">
              <a:off x="6172200" y="5181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22" name="Oval 21"/>
            <p:cNvSpPr/>
            <p:nvPr/>
          </p:nvSpPr>
          <p:spPr>
            <a:xfrm flipV="1">
              <a:off x="64008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3" name="Oval 22"/>
            <p:cNvSpPr/>
            <p:nvPr/>
          </p:nvSpPr>
          <p:spPr>
            <a:xfrm flipV="1">
              <a:off x="6629400" y="5181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4" name="Oval 23"/>
            <p:cNvSpPr/>
            <p:nvPr/>
          </p:nvSpPr>
          <p:spPr>
            <a:xfrm flipV="1">
              <a:off x="7059386" y="5045528"/>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25" name="Oval 24"/>
            <p:cNvSpPr/>
            <p:nvPr/>
          </p:nvSpPr>
          <p:spPr>
            <a:xfrm flipV="1">
              <a:off x="5181600" y="4800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6" name="Oval 25"/>
            <p:cNvSpPr/>
            <p:nvPr/>
          </p:nvSpPr>
          <p:spPr>
            <a:xfrm flipV="1">
              <a:off x="5410200" y="4876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27" name="Oval 26"/>
            <p:cNvSpPr/>
            <p:nvPr/>
          </p:nvSpPr>
          <p:spPr>
            <a:xfrm flipV="1">
              <a:off x="56388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28" name="Oval 27"/>
            <p:cNvSpPr/>
            <p:nvPr/>
          </p:nvSpPr>
          <p:spPr>
            <a:xfrm flipV="1">
              <a:off x="5867400" y="49530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29" name="Oval 28"/>
            <p:cNvSpPr/>
            <p:nvPr/>
          </p:nvSpPr>
          <p:spPr>
            <a:xfrm flipV="1">
              <a:off x="60960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0" name="Oval 29"/>
            <p:cNvSpPr/>
            <p:nvPr/>
          </p:nvSpPr>
          <p:spPr>
            <a:xfrm flipV="1">
              <a:off x="6324600" y="49530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31" name="Oval 30"/>
            <p:cNvSpPr/>
            <p:nvPr/>
          </p:nvSpPr>
          <p:spPr>
            <a:xfrm flipV="1">
              <a:off x="65532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2" name="Oval 31"/>
            <p:cNvSpPr/>
            <p:nvPr/>
          </p:nvSpPr>
          <p:spPr>
            <a:xfrm flipV="1">
              <a:off x="6781800" y="4876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33" name="Oval 32"/>
            <p:cNvSpPr/>
            <p:nvPr/>
          </p:nvSpPr>
          <p:spPr>
            <a:xfrm flipV="1">
              <a:off x="7010400" y="4800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4" name="Oval 33"/>
            <p:cNvSpPr/>
            <p:nvPr/>
          </p:nvSpPr>
          <p:spPr>
            <a:xfrm flipV="1">
              <a:off x="7239000" y="4724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5" name="Oval 34"/>
            <p:cNvSpPr/>
            <p:nvPr/>
          </p:nvSpPr>
          <p:spPr>
            <a:xfrm flipV="1">
              <a:off x="5181600" y="4572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6" name="Oval 35"/>
            <p:cNvSpPr/>
            <p:nvPr/>
          </p:nvSpPr>
          <p:spPr>
            <a:xfrm flipV="1">
              <a:off x="5410200" y="4648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37" name="Oval 36"/>
            <p:cNvSpPr/>
            <p:nvPr/>
          </p:nvSpPr>
          <p:spPr>
            <a:xfrm flipV="1">
              <a:off x="5638800" y="4724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38" name="Oval 37"/>
            <p:cNvSpPr/>
            <p:nvPr/>
          </p:nvSpPr>
          <p:spPr>
            <a:xfrm flipV="1">
              <a:off x="5867400" y="4724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39" name="Oval 38"/>
            <p:cNvSpPr/>
            <p:nvPr/>
          </p:nvSpPr>
          <p:spPr>
            <a:xfrm flipV="1">
              <a:off x="6096000" y="4724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40" name="Oval 39"/>
            <p:cNvSpPr/>
            <p:nvPr/>
          </p:nvSpPr>
          <p:spPr>
            <a:xfrm flipV="1">
              <a:off x="6324600" y="4724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41" name="Oval 40"/>
            <p:cNvSpPr/>
            <p:nvPr/>
          </p:nvSpPr>
          <p:spPr>
            <a:xfrm flipV="1">
              <a:off x="6553200" y="4724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42" name="Oval 41"/>
            <p:cNvSpPr/>
            <p:nvPr/>
          </p:nvSpPr>
          <p:spPr>
            <a:xfrm flipV="1">
              <a:off x="6781800" y="4648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43" name="Oval 42"/>
            <p:cNvSpPr/>
            <p:nvPr/>
          </p:nvSpPr>
          <p:spPr>
            <a:xfrm flipV="1">
              <a:off x="7010400" y="4572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44" name="Oval 43"/>
            <p:cNvSpPr/>
            <p:nvPr/>
          </p:nvSpPr>
          <p:spPr>
            <a:xfrm flipV="1">
              <a:off x="7239000" y="4495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45" name="Oval 44"/>
            <p:cNvSpPr/>
            <p:nvPr/>
          </p:nvSpPr>
          <p:spPr>
            <a:xfrm flipV="1">
              <a:off x="5181600" y="4343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46" name="Oval 45"/>
            <p:cNvSpPr/>
            <p:nvPr/>
          </p:nvSpPr>
          <p:spPr>
            <a:xfrm flipV="1">
              <a:off x="5410200" y="4419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47" name="Oval 46"/>
            <p:cNvSpPr/>
            <p:nvPr/>
          </p:nvSpPr>
          <p:spPr>
            <a:xfrm flipV="1">
              <a:off x="5638800" y="44958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48" name="Oval 47"/>
            <p:cNvSpPr/>
            <p:nvPr/>
          </p:nvSpPr>
          <p:spPr>
            <a:xfrm flipV="1">
              <a:off x="5867400" y="44958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49" name="Oval 48"/>
            <p:cNvSpPr/>
            <p:nvPr/>
          </p:nvSpPr>
          <p:spPr>
            <a:xfrm flipV="1">
              <a:off x="6096000" y="4495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50" name="Oval 49"/>
            <p:cNvSpPr/>
            <p:nvPr/>
          </p:nvSpPr>
          <p:spPr>
            <a:xfrm flipV="1">
              <a:off x="6324600" y="44958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51" name="Oval 50"/>
            <p:cNvSpPr/>
            <p:nvPr/>
          </p:nvSpPr>
          <p:spPr>
            <a:xfrm flipV="1">
              <a:off x="6553200" y="4495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52" name="Oval 51"/>
            <p:cNvSpPr/>
            <p:nvPr/>
          </p:nvSpPr>
          <p:spPr>
            <a:xfrm flipV="1">
              <a:off x="6781800" y="4419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53" name="Oval 52"/>
            <p:cNvSpPr/>
            <p:nvPr/>
          </p:nvSpPr>
          <p:spPr>
            <a:xfrm flipV="1">
              <a:off x="7010400" y="43434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54" name="Oval 53"/>
            <p:cNvSpPr/>
            <p:nvPr/>
          </p:nvSpPr>
          <p:spPr>
            <a:xfrm flipV="1">
              <a:off x="7239000" y="4267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55" name="Oval 54"/>
            <p:cNvSpPr/>
            <p:nvPr/>
          </p:nvSpPr>
          <p:spPr>
            <a:xfrm flipV="1">
              <a:off x="5181600" y="4114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56" name="Oval 55"/>
            <p:cNvSpPr/>
            <p:nvPr/>
          </p:nvSpPr>
          <p:spPr>
            <a:xfrm flipV="1">
              <a:off x="5410200" y="4191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57" name="Oval 56"/>
            <p:cNvSpPr/>
            <p:nvPr/>
          </p:nvSpPr>
          <p:spPr>
            <a:xfrm flipV="1">
              <a:off x="5638800" y="4267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58" name="Oval 57"/>
            <p:cNvSpPr/>
            <p:nvPr/>
          </p:nvSpPr>
          <p:spPr>
            <a:xfrm flipV="1">
              <a:off x="5867400" y="42672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59" name="Oval 58"/>
            <p:cNvSpPr/>
            <p:nvPr/>
          </p:nvSpPr>
          <p:spPr>
            <a:xfrm flipV="1">
              <a:off x="6096000" y="4267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0" name="Oval 59"/>
            <p:cNvSpPr/>
            <p:nvPr/>
          </p:nvSpPr>
          <p:spPr>
            <a:xfrm flipV="1">
              <a:off x="6324600" y="42672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61" name="Oval 60"/>
            <p:cNvSpPr/>
            <p:nvPr/>
          </p:nvSpPr>
          <p:spPr>
            <a:xfrm flipV="1">
              <a:off x="6553200" y="42672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62" name="Oval 61"/>
            <p:cNvSpPr/>
            <p:nvPr/>
          </p:nvSpPr>
          <p:spPr>
            <a:xfrm flipV="1">
              <a:off x="6781800" y="4191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3" name="Oval 62"/>
            <p:cNvSpPr/>
            <p:nvPr/>
          </p:nvSpPr>
          <p:spPr>
            <a:xfrm flipV="1">
              <a:off x="7010400" y="41148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64" name="Oval 63"/>
            <p:cNvSpPr/>
            <p:nvPr/>
          </p:nvSpPr>
          <p:spPr>
            <a:xfrm flipV="1">
              <a:off x="72390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5" name="Oval 64"/>
            <p:cNvSpPr/>
            <p:nvPr/>
          </p:nvSpPr>
          <p:spPr>
            <a:xfrm flipV="1">
              <a:off x="5181600" y="3886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6" name="Oval 65"/>
            <p:cNvSpPr/>
            <p:nvPr/>
          </p:nvSpPr>
          <p:spPr>
            <a:xfrm flipV="1">
              <a:off x="5410200" y="3962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7" name="Oval 66"/>
            <p:cNvSpPr/>
            <p:nvPr/>
          </p:nvSpPr>
          <p:spPr>
            <a:xfrm flipV="1">
              <a:off x="5638800" y="4038600"/>
              <a:ext cx="1524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68" name="Oval 67"/>
            <p:cNvSpPr/>
            <p:nvPr/>
          </p:nvSpPr>
          <p:spPr>
            <a:xfrm flipV="1">
              <a:off x="58674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69" name="Oval 68"/>
            <p:cNvSpPr/>
            <p:nvPr/>
          </p:nvSpPr>
          <p:spPr>
            <a:xfrm flipV="1">
              <a:off x="60960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70" name="Oval 69"/>
            <p:cNvSpPr/>
            <p:nvPr/>
          </p:nvSpPr>
          <p:spPr>
            <a:xfrm flipV="1">
              <a:off x="63246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71" name="Oval 70"/>
            <p:cNvSpPr/>
            <p:nvPr/>
          </p:nvSpPr>
          <p:spPr>
            <a:xfrm flipV="1">
              <a:off x="6553200" y="40386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72" name="Oval 71"/>
            <p:cNvSpPr/>
            <p:nvPr/>
          </p:nvSpPr>
          <p:spPr>
            <a:xfrm flipV="1">
              <a:off x="6781800" y="39624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73" name="Oval 72"/>
            <p:cNvSpPr/>
            <p:nvPr/>
          </p:nvSpPr>
          <p:spPr>
            <a:xfrm flipV="1">
              <a:off x="7010400" y="38862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74" name="Oval 73"/>
            <p:cNvSpPr/>
            <p:nvPr/>
          </p:nvSpPr>
          <p:spPr>
            <a:xfrm flipV="1">
              <a:off x="7239000" y="3810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sp>
          <p:nvSpPr>
            <p:cNvPr id="75" name="Oval 74"/>
            <p:cNvSpPr/>
            <p:nvPr/>
          </p:nvSpPr>
          <p:spPr>
            <a:xfrm flipV="1">
              <a:off x="7239000" y="4953000"/>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a:p>
          </p:txBody>
        </p:sp>
      </p:grpSp>
      <p:sp>
        <p:nvSpPr>
          <p:cNvPr id="76" name="Curved Up Arrow 75"/>
          <p:cNvSpPr/>
          <p:nvPr/>
        </p:nvSpPr>
        <p:spPr>
          <a:xfrm rot="19632732">
            <a:off x="1180779" y="2032203"/>
            <a:ext cx="1125480" cy="51778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a:off x="2971800" y="609600"/>
            <a:ext cx="5867400" cy="1815882"/>
          </a:xfrm>
          <a:prstGeom prst="rect">
            <a:avLst/>
          </a:prstGeom>
        </p:spPr>
        <p:txBody>
          <a:bodyPr wrap="square">
            <a:spAutoFit/>
          </a:bodyPr>
          <a:lstStyle/>
          <a:p>
            <a:r>
              <a:rPr lang="en-US" sz="2800" dirty="0" smtClean="0"/>
              <a:t>Publications on the LOIP and LOPM sub-models are in process and supplemental information will be available on the CPC website.</a:t>
            </a:r>
          </a:p>
        </p:txBody>
      </p:sp>
      <p:pic>
        <p:nvPicPr>
          <p:cNvPr id="8194" name="Picture 2" descr="Messaging Contact Card icon"/>
          <p:cNvPicPr>
            <a:picLocks noChangeAspect="1" noChangeArrowheads="1"/>
          </p:cNvPicPr>
          <p:nvPr/>
        </p:nvPicPr>
        <p:blipFill>
          <a:blip r:embed="rId5" cstate="print"/>
          <a:srcRect/>
          <a:stretch>
            <a:fillRect/>
          </a:stretch>
        </p:blipFill>
        <p:spPr bwMode="auto">
          <a:xfrm>
            <a:off x="1524000" y="3200400"/>
            <a:ext cx="831704" cy="831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additive="base">
                                        <p:cTn id="15" dur="500" fill="hold"/>
                                        <p:tgtEl>
                                          <p:spTgt spid="3075"/>
                                        </p:tgtEl>
                                        <p:attrNameLst>
                                          <p:attrName>ppt_x</p:attrName>
                                        </p:attrNameLst>
                                      </p:cBhvr>
                                      <p:tavLst>
                                        <p:tav tm="0">
                                          <p:val>
                                            <p:strVal val="0-#ppt_w/2"/>
                                          </p:val>
                                        </p:tav>
                                        <p:tav tm="100000">
                                          <p:val>
                                            <p:strVal val="#ppt_x"/>
                                          </p:val>
                                        </p:tav>
                                      </p:tavLst>
                                    </p:anim>
                                    <p:anim calcmode="lin" valueType="num">
                                      <p:cBhvr additive="base">
                                        <p:cTn id="16" dur="500" fill="hold"/>
                                        <p:tgtEl>
                                          <p:spTgt spid="307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0-#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C976B89-B934-42B7-BBE1-B47766382DCC}" type="slidenum">
              <a:rPr lang="en-US" smtClean="0"/>
              <a:pPr/>
              <a:t>24</a:t>
            </a:fld>
            <a:endParaRPr lang="en-US" dirty="0"/>
          </a:p>
        </p:txBody>
      </p:sp>
    </p:spTree>
    <p:extLst>
      <p:ext uri="{BB962C8B-B14F-4D97-AF65-F5344CB8AC3E}">
        <p14:creationId xmlns="" xmlns:p14="http://schemas.microsoft.com/office/powerpoint/2010/main" val="3187318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976B89-B934-42B7-BBE1-B47766382DCC}" type="slidenum">
              <a:rPr lang="en-US" smtClean="0"/>
              <a:pPr/>
              <a:t>25</a:t>
            </a:fld>
            <a:endParaRPr lang="en-US"/>
          </a:p>
        </p:txBody>
      </p:sp>
      <p:sp>
        <p:nvSpPr>
          <p:cNvPr id="5" name="Rectangle 4"/>
          <p:cNvSpPr/>
          <p:nvPr/>
        </p:nvSpPr>
        <p:spPr>
          <a:xfrm>
            <a:off x="0" y="0"/>
            <a:ext cx="9144000" cy="54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Parameters and Assumptions</a:t>
            </a:r>
          </a:p>
        </p:txBody>
      </p:sp>
      <p:graphicFrame>
        <p:nvGraphicFramePr>
          <p:cNvPr id="33" name="Table 32"/>
          <p:cNvGraphicFramePr>
            <a:graphicFrameLocks noGrp="1"/>
          </p:cNvGraphicFramePr>
          <p:nvPr/>
        </p:nvGraphicFramePr>
        <p:xfrm>
          <a:off x="1143000" y="685800"/>
          <a:ext cx="6858000" cy="2438400"/>
        </p:xfrm>
        <a:graphic>
          <a:graphicData uri="http://schemas.openxmlformats.org/drawingml/2006/table">
            <a:tbl>
              <a:tblPr firstRow="1" bandRow="1">
                <a:tableStyleId>{7E9639D4-E3E2-4D34-9284-5A2195B3D0D7}</a:tableStyleId>
              </a:tblPr>
              <a:tblGrid>
                <a:gridCol w="3429000"/>
                <a:gridCol w="3429000"/>
              </a:tblGrid>
              <a:tr h="274320">
                <a:tc>
                  <a:txBody>
                    <a:bodyPr/>
                    <a:lstStyle/>
                    <a:p>
                      <a:pPr algn="ctr"/>
                      <a:r>
                        <a:rPr lang="en-US" sz="1400" dirty="0" smtClean="0"/>
                        <a:t>3-D</a:t>
                      </a:r>
                      <a:r>
                        <a:rPr lang="en-US" sz="1400" baseline="0" dirty="0" smtClean="0"/>
                        <a:t> Models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Low-order Models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volume and density of sphere and shell are equal, </a:t>
                      </a:r>
                      <a:r>
                        <a:rPr lang="el-GR" sz="1400" dirty="0" smtClean="0"/>
                        <a:t>ρ</a:t>
                      </a:r>
                      <a:r>
                        <a:rPr lang="en-US" sz="1400" baseline="-25000" dirty="0" smtClean="0"/>
                        <a:t> </a:t>
                      </a:r>
                      <a:r>
                        <a:rPr lang="en-US" sz="1400" dirty="0" smtClean="0"/>
                        <a:t>= 540 kg/m</a:t>
                      </a:r>
                      <a:r>
                        <a:rPr lang="en-US" sz="1400" baseline="30000" dirty="0" smtClean="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gridSpan="2">
                  <a:txBody>
                    <a:bodyPr/>
                    <a:lstStyle/>
                    <a:p>
                      <a:r>
                        <a:rPr lang="en-US" sz="1400" dirty="0" smtClean="0"/>
                        <a:t>microstructure density represented</a:t>
                      </a:r>
                      <a:r>
                        <a:rPr lang="en-US" sz="1400" baseline="0" dirty="0" smtClean="0"/>
                        <a:t> </a:t>
                      </a:r>
                      <a:r>
                        <a:rPr lang="en-US" sz="1400" dirty="0" smtClean="0"/>
                        <a:t>as cell wall density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gridSpan="2">
                  <a:txBody>
                    <a:bodyPr/>
                    <a:lstStyle/>
                    <a:p>
                      <a:r>
                        <a:rPr lang="en-US" sz="1400" dirty="0" smtClean="0"/>
                        <a:t>heat transfer via conduction and convection at surface (no kinetic reactions)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74320">
                <a:tc>
                  <a:txBody>
                    <a:bodyPr/>
                    <a:lstStyle/>
                    <a:p>
                      <a:r>
                        <a:rPr lang="en-US" sz="1400" dirty="0" smtClean="0"/>
                        <a:t>k</a:t>
                      </a:r>
                      <a:r>
                        <a:rPr lang="en-US" sz="1400" baseline="0" dirty="0" smtClean="0"/>
                        <a:t> = 0.12 </a:t>
                      </a:r>
                      <a:r>
                        <a:rPr lang="en-US" sz="1400" dirty="0" smtClean="0"/>
                        <a:t>W/</a:t>
                      </a:r>
                      <a:r>
                        <a:rPr lang="en-US" sz="1400" dirty="0" err="1" smtClean="0"/>
                        <a:t>m·K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shell</a:t>
                      </a:r>
                      <a:r>
                        <a:rPr lang="en-US" sz="1400" baseline="0" dirty="0" smtClean="0"/>
                        <a:t> diameter as average of L+W</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r>
                        <a:rPr lang="en-US" sz="1400" dirty="0" smtClean="0"/>
                        <a:t>C</a:t>
                      </a:r>
                      <a:r>
                        <a:rPr lang="en-US" sz="1400" baseline="-25000" dirty="0" smtClean="0"/>
                        <a:t>p</a:t>
                      </a:r>
                      <a:r>
                        <a:rPr lang="en-US" sz="1400" dirty="0" smtClean="0"/>
                        <a:t> = (103.1+3.86*T) J/</a:t>
                      </a:r>
                      <a:r>
                        <a:rPr lang="en-US" sz="1400" dirty="0" err="1" smtClean="0"/>
                        <a:t>kg·K</a:t>
                      </a:r>
                      <a:endParaRPr lang="en-US" sz="1400" baseline="30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k = </a:t>
                      </a:r>
                      <a:r>
                        <a:rPr lang="pl-PL" sz="1400" dirty="0" smtClean="0"/>
                        <a:t>0.12 (wood) - 0.02</a:t>
                      </a:r>
                      <a:r>
                        <a:rPr lang="en-US" sz="1400" dirty="0" smtClean="0"/>
                        <a:t> </a:t>
                      </a:r>
                      <a:r>
                        <a:rPr lang="pl-PL" sz="1400" dirty="0" smtClean="0"/>
                        <a:t>(N</a:t>
                      </a:r>
                      <a:r>
                        <a:rPr lang="pl-PL" sz="1400" baseline="-25000" dirty="0" smtClean="0"/>
                        <a:t>2</a:t>
                      </a:r>
                      <a:r>
                        <a:rPr lang="pl-PL" sz="1400" dirty="0" smtClean="0"/>
                        <a:t> gas) W/m·K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r>
                        <a:rPr lang="en-US" sz="1400" dirty="0" smtClean="0"/>
                        <a:t>identical thermal capacity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t>
                      </a:r>
                      <a:r>
                        <a:rPr lang="en-US" sz="1400" baseline="-25000" dirty="0" smtClean="0"/>
                        <a:t>p</a:t>
                      </a:r>
                      <a:r>
                        <a:rPr lang="en-US" sz="1400" dirty="0" smtClean="0"/>
                        <a:t> = (103.1+3.86*T) J/</a:t>
                      </a:r>
                      <a:r>
                        <a:rPr lang="en-US" sz="1400" dirty="0" err="1" smtClean="0"/>
                        <a:t>kg·K</a:t>
                      </a:r>
                      <a:endParaRPr lang="en-US" sz="1400" baseline="30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r>
                        <a:rPr lang="en-US" sz="1400" dirty="0" smtClean="0"/>
                        <a:t>spatial distribution of mass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4" name="Picture 2"/>
          <p:cNvPicPr>
            <a:picLocks noChangeAspect="1" noChangeArrowheads="1"/>
          </p:cNvPicPr>
          <p:nvPr/>
        </p:nvPicPr>
        <p:blipFill>
          <a:blip r:embed="rId2" cstate="print"/>
          <a:srcRect t="2593" b="3002"/>
          <a:stretch>
            <a:fillRect/>
          </a:stretch>
        </p:blipFill>
        <p:spPr bwMode="auto">
          <a:xfrm>
            <a:off x="3076506" y="3645932"/>
            <a:ext cx="5029200" cy="2895600"/>
          </a:xfrm>
          <a:prstGeom prst="rect">
            <a:avLst/>
          </a:prstGeom>
          <a:noFill/>
          <a:ln w="9525">
            <a:noFill/>
            <a:miter lim="800000"/>
            <a:headEnd/>
            <a:tailEnd/>
          </a:ln>
        </p:spPr>
      </p:pic>
      <p:sp>
        <p:nvSpPr>
          <p:cNvPr id="35" name="TextBox 34"/>
          <p:cNvSpPr txBox="1"/>
          <p:nvPr/>
        </p:nvSpPr>
        <p:spPr>
          <a:xfrm>
            <a:off x="6600971" y="3505200"/>
            <a:ext cx="708335" cy="369332"/>
          </a:xfrm>
          <a:prstGeom prst="rect">
            <a:avLst/>
          </a:prstGeom>
          <a:noFill/>
        </p:spPr>
        <p:txBody>
          <a:bodyPr wrap="none" rtlCol="0">
            <a:spAutoFit/>
          </a:bodyPr>
          <a:lstStyle/>
          <a:p>
            <a:r>
              <a:rPr lang="en-US" dirty="0" smtClean="0"/>
              <a:t>V</a:t>
            </a:r>
            <a:r>
              <a:rPr lang="en-US" baseline="-25000" dirty="0" smtClean="0"/>
              <a:t>B</a:t>
            </a:r>
            <a:r>
              <a:rPr lang="en-US" dirty="0" smtClean="0"/>
              <a:t>, </a:t>
            </a:r>
            <a:r>
              <a:rPr lang="el-GR" dirty="0" smtClean="0"/>
              <a:t>ρ</a:t>
            </a:r>
            <a:r>
              <a:rPr lang="en-US" baseline="-25000" dirty="0" smtClean="0"/>
              <a:t>B</a:t>
            </a:r>
            <a:endParaRPr lang="en-US" baseline="-25000" dirty="0"/>
          </a:p>
        </p:txBody>
      </p:sp>
      <p:sp>
        <p:nvSpPr>
          <p:cNvPr id="36" name="TextBox 35"/>
          <p:cNvSpPr txBox="1"/>
          <p:nvPr/>
        </p:nvSpPr>
        <p:spPr>
          <a:xfrm>
            <a:off x="4941602" y="3124200"/>
            <a:ext cx="708335" cy="369332"/>
          </a:xfrm>
          <a:prstGeom prst="rect">
            <a:avLst/>
          </a:prstGeom>
          <a:noFill/>
        </p:spPr>
        <p:txBody>
          <a:bodyPr wrap="none" rtlCol="0">
            <a:spAutoFit/>
          </a:bodyPr>
          <a:lstStyle/>
          <a:p>
            <a:r>
              <a:rPr lang="en-US" dirty="0" smtClean="0"/>
              <a:t>V</a:t>
            </a:r>
            <a:r>
              <a:rPr lang="en-US" baseline="-25000" dirty="0" smtClean="0"/>
              <a:t>B</a:t>
            </a:r>
            <a:r>
              <a:rPr lang="en-US" dirty="0" smtClean="0"/>
              <a:t>, </a:t>
            </a:r>
            <a:r>
              <a:rPr lang="el-GR" dirty="0" smtClean="0"/>
              <a:t>ρ</a:t>
            </a:r>
            <a:r>
              <a:rPr lang="en-US" baseline="-25000" dirty="0" smtClean="0"/>
              <a:t>B</a:t>
            </a:r>
            <a:endParaRPr lang="en-US" baseline="-25000" dirty="0"/>
          </a:p>
        </p:txBody>
      </p:sp>
      <p:sp>
        <p:nvSpPr>
          <p:cNvPr id="37" name="TextBox 36"/>
          <p:cNvSpPr txBox="1"/>
          <p:nvPr/>
        </p:nvSpPr>
        <p:spPr>
          <a:xfrm>
            <a:off x="3176615" y="3124200"/>
            <a:ext cx="708335" cy="369332"/>
          </a:xfrm>
          <a:prstGeom prst="rect">
            <a:avLst/>
          </a:prstGeom>
          <a:noFill/>
        </p:spPr>
        <p:txBody>
          <a:bodyPr wrap="none" rtlCol="0">
            <a:spAutoFit/>
          </a:bodyPr>
          <a:lstStyle/>
          <a:p>
            <a:r>
              <a:rPr lang="en-US" dirty="0" smtClean="0"/>
              <a:t>V</a:t>
            </a:r>
            <a:r>
              <a:rPr lang="en-US" baseline="-25000" dirty="0" smtClean="0"/>
              <a:t>A</a:t>
            </a:r>
            <a:r>
              <a:rPr lang="en-US" dirty="0" smtClean="0"/>
              <a:t>, </a:t>
            </a:r>
            <a:r>
              <a:rPr lang="el-GR" dirty="0" smtClean="0"/>
              <a:t>ρ</a:t>
            </a:r>
            <a:r>
              <a:rPr lang="en-US" baseline="-25000" dirty="0" smtClean="0"/>
              <a:t>A</a:t>
            </a:r>
            <a:endParaRPr lang="en-US" baseline="-25000" dirty="0"/>
          </a:p>
        </p:txBody>
      </p:sp>
      <p:sp>
        <p:nvSpPr>
          <p:cNvPr id="38" name="TextBox 37"/>
          <p:cNvSpPr txBox="1"/>
          <p:nvPr/>
        </p:nvSpPr>
        <p:spPr>
          <a:xfrm>
            <a:off x="685800" y="3657802"/>
            <a:ext cx="1464247" cy="369332"/>
          </a:xfrm>
          <a:prstGeom prst="rect">
            <a:avLst/>
          </a:prstGeom>
          <a:noFill/>
        </p:spPr>
        <p:txBody>
          <a:bodyPr wrap="none" rtlCol="0">
            <a:spAutoFit/>
          </a:bodyPr>
          <a:lstStyle/>
          <a:p>
            <a:r>
              <a:rPr lang="en-US" dirty="0" smtClean="0"/>
              <a:t>V</a:t>
            </a:r>
            <a:r>
              <a:rPr lang="en-US" baseline="-25000" dirty="0" smtClean="0"/>
              <a:t>A</a:t>
            </a:r>
            <a:r>
              <a:rPr lang="en-US" dirty="0" smtClean="0"/>
              <a:t> (solid) &lt; V</a:t>
            </a:r>
            <a:r>
              <a:rPr lang="en-US" baseline="-25000" dirty="0" smtClean="0"/>
              <a:t>B</a:t>
            </a:r>
            <a:endParaRPr lang="en-US" baseline="-25000" dirty="0"/>
          </a:p>
        </p:txBody>
      </p:sp>
      <p:sp>
        <p:nvSpPr>
          <p:cNvPr id="39" name="TextBox 38"/>
          <p:cNvSpPr txBox="1"/>
          <p:nvPr/>
        </p:nvSpPr>
        <p:spPr>
          <a:xfrm>
            <a:off x="685800" y="4144312"/>
            <a:ext cx="2039726" cy="369332"/>
          </a:xfrm>
          <a:prstGeom prst="rect">
            <a:avLst/>
          </a:prstGeom>
          <a:noFill/>
        </p:spPr>
        <p:txBody>
          <a:bodyPr wrap="none" rtlCol="0">
            <a:spAutoFit/>
          </a:bodyPr>
          <a:lstStyle/>
          <a:p>
            <a:r>
              <a:rPr lang="en-US" dirty="0" smtClean="0"/>
              <a:t>mass = V</a:t>
            </a:r>
            <a:r>
              <a:rPr lang="en-US" baseline="-25000" dirty="0" smtClean="0"/>
              <a:t>A</a:t>
            </a:r>
            <a:r>
              <a:rPr lang="en-US" dirty="0" smtClean="0"/>
              <a:t> </a:t>
            </a:r>
            <a:r>
              <a:rPr lang="el-GR" dirty="0" smtClean="0"/>
              <a:t>ρ</a:t>
            </a:r>
            <a:r>
              <a:rPr lang="en-US" baseline="-25000" dirty="0" smtClean="0"/>
              <a:t>A</a:t>
            </a:r>
            <a:r>
              <a:rPr lang="en-US" dirty="0" smtClean="0"/>
              <a:t> = V</a:t>
            </a:r>
            <a:r>
              <a:rPr lang="en-US" baseline="-25000" dirty="0" smtClean="0"/>
              <a:t>B</a:t>
            </a:r>
            <a:r>
              <a:rPr lang="en-US" dirty="0" smtClean="0"/>
              <a:t> </a:t>
            </a:r>
            <a:r>
              <a:rPr lang="el-GR" dirty="0" smtClean="0"/>
              <a:t>ρ</a:t>
            </a:r>
            <a:r>
              <a:rPr lang="en-US" baseline="-25000" dirty="0" smtClean="0"/>
              <a:t>B</a:t>
            </a:r>
          </a:p>
        </p:txBody>
      </p:sp>
      <p:sp>
        <p:nvSpPr>
          <p:cNvPr id="48" name="TextBox 47"/>
          <p:cNvSpPr txBox="1"/>
          <p:nvPr/>
        </p:nvSpPr>
        <p:spPr>
          <a:xfrm>
            <a:off x="685800" y="4659868"/>
            <a:ext cx="1494705" cy="369332"/>
          </a:xfrm>
          <a:prstGeom prst="rect">
            <a:avLst/>
          </a:prstGeom>
          <a:noFill/>
        </p:spPr>
        <p:txBody>
          <a:bodyPr wrap="none" rtlCol="0">
            <a:spAutoFit/>
          </a:bodyPr>
          <a:lstStyle/>
          <a:p>
            <a:r>
              <a:rPr lang="el-GR" dirty="0" smtClean="0"/>
              <a:t>ρ</a:t>
            </a:r>
            <a:r>
              <a:rPr lang="en-US" baseline="-25000" dirty="0" smtClean="0"/>
              <a:t>A </a:t>
            </a:r>
            <a:r>
              <a:rPr lang="en-US" dirty="0" smtClean="0"/>
              <a:t>= V</a:t>
            </a:r>
            <a:r>
              <a:rPr lang="en-US" baseline="-25000" dirty="0" smtClean="0"/>
              <a:t>B</a:t>
            </a:r>
            <a:r>
              <a:rPr lang="en-US" dirty="0" smtClean="0"/>
              <a:t> </a:t>
            </a:r>
            <a:r>
              <a:rPr lang="el-GR" dirty="0" smtClean="0"/>
              <a:t>ρ</a:t>
            </a:r>
            <a:r>
              <a:rPr lang="en-US" baseline="-25000" dirty="0" smtClean="0"/>
              <a:t>B </a:t>
            </a:r>
            <a:r>
              <a:rPr lang="en-US" dirty="0" smtClean="0"/>
              <a:t>/ V</a:t>
            </a:r>
            <a:r>
              <a:rPr lang="en-US" baseline="-25000" dirty="0" smtClean="0"/>
              <a:t>A</a:t>
            </a:r>
          </a:p>
        </p:txBody>
      </p:sp>
      <p:cxnSp>
        <p:nvCxnSpPr>
          <p:cNvPr id="49" name="Straight Arrow Connector 48"/>
          <p:cNvCxnSpPr/>
          <p:nvPr/>
        </p:nvCxnSpPr>
        <p:spPr>
          <a:xfrm>
            <a:off x="7877106" y="4560332"/>
            <a:ext cx="0" cy="1219200"/>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877106" y="5017532"/>
            <a:ext cx="886781" cy="276999"/>
          </a:xfrm>
          <a:prstGeom prst="rect">
            <a:avLst/>
          </a:prstGeom>
          <a:noFill/>
        </p:spPr>
        <p:txBody>
          <a:bodyPr wrap="none" rtlCol="0">
            <a:spAutoFit/>
          </a:bodyPr>
          <a:lstStyle/>
          <a:p>
            <a:r>
              <a:rPr lang="en-US" sz="1200" dirty="0" smtClean="0">
                <a:solidFill>
                  <a:srgbClr val="C00000"/>
                </a:solidFill>
              </a:rPr>
              <a:t>d = 700 um</a:t>
            </a:r>
            <a:endParaRPr lang="en-US" sz="1200" dirty="0">
              <a:solidFill>
                <a:srgbClr val="C00000"/>
              </a:solidFill>
            </a:endParaRPr>
          </a:p>
        </p:txBody>
      </p:sp>
      <p:cxnSp>
        <p:nvCxnSpPr>
          <p:cNvPr id="51" name="Straight Arrow Connector 50"/>
          <p:cNvCxnSpPr/>
          <p:nvPr/>
        </p:nvCxnSpPr>
        <p:spPr>
          <a:xfrm>
            <a:off x="4048467" y="3950732"/>
            <a:ext cx="0" cy="2438400"/>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305106" y="6096000"/>
            <a:ext cx="352494" cy="338554"/>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668820" y="6318990"/>
            <a:ext cx="314667" cy="152400"/>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657600" y="6452454"/>
            <a:ext cx="875561" cy="276999"/>
          </a:xfrm>
          <a:prstGeom prst="rect">
            <a:avLst/>
          </a:prstGeom>
          <a:noFill/>
        </p:spPr>
        <p:txBody>
          <a:bodyPr wrap="none" rtlCol="0">
            <a:spAutoFit/>
          </a:bodyPr>
          <a:lstStyle/>
          <a:p>
            <a:r>
              <a:rPr lang="en-US" sz="1200" dirty="0" smtClean="0">
                <a:solidFill>
                  <a:srgbClr val="C00000"/>
                </a:solidFill>
              </a:rPr>
              <a:t>L = 200 µm</a:t>
            </a:r>
            <a:endParaRPr lang="en-US" sz="1200" dirty="0">
              <a:solidFill>
                <a:srgbClr val="C00000"/>
              </a:solidFill>
            </a:endParaRPr>
          </a:p>
        </p:txBody>
      </p:sp>
      <p:sp>
        <p:nvSpPr>
          <p:cNvPr id="55" name="TextBox 54"/>
          <p:cNvSpPr txBox="1"/>
          <p:nvPr/>
        </p:nvSpPr>
        <p:spPr>
          <a:xfrm>
            <a:off x="2674287" y="6253965"/>
            <a:ext cx="942887" cy="276999"/>
          </a:xfrm>
          <a:prstGeom prst="rect">
            <a:avLst/>
          </a:prstGeom>
          <a:noFill/>
        </p:spPr>
        <p:txBody>
          <a:bodyPr wrap="none" rtlCol="0">
            <a:spAutoFit/>
          </a:bodyPr>
          <a:lstStyle/>
          <a:p>
            <a:r>
              <a:rPr lang="en-US" sz="1200" dirty="0" smtClean="0">
                <a:solidFill>
                  <a:srgbClr val="C00000"/>
                </a:solidFill>
              </a:rPr>
              <a:t>W = 540 µm</a:t>
            </a:r>
            <a:endParaRPr lang="en-US" sz="1200" dirty="0">
              <a:solidFill>
                <a:srgbClr val="C00000"/>
              </a:solidFill>
            </a:endParaRPr>
          </a:p>
        </p:txBody>
      </p:sp>
      <p:sp>
        <p:nvSpPr>
          <p:cNvPr id="56" name="TextBox 55"/>
          <p:cNvSpPr txBox="1"/>
          <p:nvPr/>
        </p:nvSpPr>
        <p:spPr>
          <a:xfrm>
            <a:off x="3906891" y="5017532"/>
            <a:ext cx="981359" cy="276999"/>
          </a:xfrm>
          <a:prstGeom prst="rect">
            <a:avLst/>
          </a:prstGeom>
          <a:solidFill>
            <a:schemeClr val="bg1"/>
          </a:solidFill>
        </p:spPr>
        <p:txBody>
          <a:bodyPr wrap="none" rtlCol="0">
            <a:spAutoFit/>
          </a:bodyPr>
          <a:lstStyle/>
          <a:p>
            <a:r>
              <a:rPr lang="en-US" sz="1200" dirty="0" smtClean="0">
                <a:solidFill>
                  <a:srgbClr val="C00000"/>
                </a:solidFill>
              </a:rPr>
              <a:t>H = 2000 µm</a:t>
            </a:r>
            <a:endParaRPr lang="en-US" sz="1200" dirty="0">
              <a:solidFill>
                <a:srgbClr val="C00000"/>
              </a:solidFill>
            </a:endParaRPr>
          </a:p>
        </p:txBody>
      </p:sp>
      <p:sp>
        <p:nvSpPr>
          <p:cNvPr id="60" name="TextBox 59"/>
          <p:cNvSpPr txBox="1"/>
          <p:nvPr/>
        </p:nvSpPr>
        <p:spPr>
          <a:xfrm>
            <a:off x="6290277" y="3804740"/>
            <a:ext cx="1329723" cy="338554"/>
          </a:xfrm>
          <a:prstGeom prst="rect">
            <a:avLst/>
          </a:prstGeom>
          <a:noFill/>
        </p:spPr>
        <p:txBody>
          <a:bodyPr wrap="none" rtlCol="0">
            <a:spAutoFit/>
          </a:bodyPr>
          <a:lstStyle/>
          <a:p>
            <a:r>
              <a:rPr lang="en-US" sz="1600" dirty="0" smtClean="0"/>
              <a:t>Sphere (solid)</a:t>
            </a:r>
            <a:endParaRPr lang="en-US" sz="1600" baseline="-25000" dirty="0"/>
          </a:p>
        </p:txBody>
      </p:sp>
      <p:sp>
        <p:nvSpPr>
          <p:cNvPr id="61" name="TextBox 60"/>
          <p:cNvSpPr txBox="1"/>
          <p:nvPr/>
        </p:nvSpPr>
        <p:spPr>
          <a:xfrm>
            <a:off x="4724138" y="3395246"/>
            <a:ext cx="1143262" cy="338554"/>
          </a:xfrm>
          <a:prstGeom prst="rect">
            <a:avLst/>
          </a:prstGeom>
          <a:noFill/>
        </p:spPr>
        <p:txBody>
          <a:bodyPr wrap="none" rtlCol="0">
            <a:spAutoFit/>
          </a:bodyPr>
          <a:lstStyle/>
          <a:p>
            <a:r>
              <a:rPr lang="en-US" sz="1600" dirty="0" smtClean="0"/>
              <a:t>Shell (solid)</a:t>
            </a:r>
          </a:p>
        </p:txBody>
      </p:sp>
      <p:sp>
        <p:nvSpPr>
          <p:cNvPr id="62" name="TextBox 61"/>
          <p:cNvSpPr txBox="1"/>
          <p:nvPr/>
        </p:nvSpPr>
        <p:spPr>
          <a:xfrm>
            <a:off x="2438400" y="3395246"/>
            <a:ext cx="2184765" cy="338554"/>
          </a:xfrm>
          <a:prstGeom prst="rect">
            <a:avLst/>
          </a:prstGeom>
          <a:noFill/>
        </p:spPr>
        <p:txBody>
          <a:bodyPr wrap="none" rtlCol="0">
            <a:spAutoFit/>
          </a:bodyPr>
          <a:lstStyle/>
          <a:p>
            <a:r>
              <a:rPr lang="en-US" sz="1600" dirty="0" smtClean="0"/>
              <a:t>Microstructure (porous)</a:t>
            </a:r>
            <a:endParaRPr lang="en-US" sz="1600" baseline="-25000" dirty="0"/>
          </a:p>
        </p:txBody>
      </p:sp>
    </p:spTree>
    <p:extLst>
      <p:ext uri="{BB962C8B-B14F-4D97-AF65-F5344CB8AC3E}">
        <p14:creationId xmlns="" xmlns:p14="http://schemas.microsoft.com/office/powerpoint/2010/main" val="3721689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976B89-B934-42B7-BBE1-B47766382DCC}" type="slidenum">
              <a:rPr lang="en-US" smtClean="0"/>
              <a:pPr/>
              <a:t>26</a:t>
            </a:fld>
            <a:endParaRPr lang="en-US"/>
          </a:p>
        </p:txBody>
      </p:sp>
      <p:sp>
        <p:nvSpPr>
          <p:cNvPr id="5" name="Rectangle 4"/>
          <p:cNvSpPr/>
          <p:nvPr/>
        </p:nvSpPr>
        <p:spPr>
          <a:xfrm>
            <a:off x="0" y="0"/>
            <a:ext cx="9144000" cy="54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Particle parameters affect pyrolysis yields thru the reaction steps</a:t>
            </a:r>
            <a:endParaRPr lang="en-US" sz="2400" dirty="0" smtClean="0">
              <a:effectLst>
                <a:outerShdw blurRad="38100" dist="38100" dir="2700000" algn="tl">
                  <a:srgbClr val="000000">
                    <a:alpha val="43137"/>
                  </a:srgbClr>
                </a:outerShdw>
              </a:effectLst>
              <a:latin typeface="+mj-lt"/>
            </a:endParaRPr>
          </a:p>
        </p:txBody>
      </p:sp>
      <p:sp>
        <p:nvSpPr>
          <p:cNvPr id="10" name="TextBox 9"/>
          <p:cNvSpPr txBox="1"/>
          <p:nvPr/>
        </p:nvSpPr>
        <p:spPr>
          <a:xfrm>
            <a:off x="304800" y="762000"/>
            <a:ext cx="5257800" cy="5632311"/>
          </a:xfrm>
          <a:prstGeom prst="rect">
            <a:avLst/>
          </a:prstGeom>
          <a:noFill/>
        </p:spPr>
        <p:txBody>
          <a:bodyPr wrap="square" rtlCol="0">
            <a:spAutoFit/>
          </a:bodyPr>
          <a:lstStyle/>
          <a:p>
            <a:r>
              <a:rPr lang="en-US" dirty="0" smtClean="0"/>
              <a:t>Even the simplest proposed kinetic schemes involve both parallel and sequential competing reactions.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Best Case Scenarios: </a:t>
            </a:r>
            <a:r>
              <a:rPr lang="en-US" dirty="0" smtClean="0"/>
              <a:t>Liquid yield is high if the optimal tar formation temperature is reached quickly and the tar products escape quickly from the particle and encounter no further char or catalysts in the reactor to drive the secondary reactions.</a:t>
            </a:r>
          </a:p>
          <a:p>
            <a:endParaRPr lang="en-US" dirty="0" smtClean="0"/>
          </a:p>
          <a:p>
            <a:r>
              <a:rPr lang="en-US" b="1" dirty="0" smtClean="0"/>
              <a:t>Worst Case Scenarios</a:t>
            </a:r>
            <a:r>
              <a:rPr lang="en-US" dirty="0" smtClean="0"/>
              <a:t>: Liquid yield is low if tar formation is slow (vs. the primary gas and char reactions) and/or the initial tar has opportunities to crack within or outside the particle. Particle mass transport and reactor mixing determine the importance of the secondary reactions.</a:t>
            </a:r>
          </a:p>
        </p:txBody>
      </p:sp>
      <p:pic>
        <p:nvPicPr>
          <p:cNvPr id="11" name="Picture 2" descr="C:\Users\g72\Desktop\figure4_prim.png"/>
          <p:cNvPicPr>
            <a:picLocks noChangeAspect="1" noChangeArrowheads="1"/>
          </p:cNvPicPr>
          <p:nvPr/>
        </p:nvPicPr>
        <p:blipFill>
          <a:blip r:embed="rId2" cstate="print"/>
          <a:srcRect/>
          <a:stretch>
            <a:fillRect/>
          </a:stretch>
        </p:blipFill>
        <p:spPr bwMode="auto">
          <a:xfrm>
            <a:off x="6019800" y="872698"/>
            <a:ext cx="3048000" cy="2286000"/>
          </a:xfrm>
          <a:prstGeom prst="rect">
            <a:avLst/>
          </a:prstGeom>
          <a:noFill/>
        </p:spPr>
      </p:pic>
      <p:pic>
        <p:nvPicPr>
          <p:cNvPr id="12" name="Picture 3" descr="C:\Users\g72\Desktop\figure4_primsec.png"/>
          <p:cNvPicPr>
            <a:picLocks noChangeAspect="1" noChangeArrowheads="1"/>
          </p:cNvPicPr>
          <p:nvPr/>
        </p:nvPicPr>
        <p:blipFill>
          <a:blip r:embed="rId3" cstate="print"/>
          <a:srcRect/>
          <a:stretch>
            <a:fillRect/>
          </a:stretch>
        </p:blipFill>
        <p:spPr bwMode="auto">
          <a:xfrm>
            <a:off x="6019801" y="3184267"/>
            <a:ext cx="3047999" cy="2286000"/>
          </a:xfrm>
          <a:prstGeom prst="rect">
            <a:avLst/>
          </a:prstGeom>
          <a:noFill/>
        </p:spPr>
      </p:pic>
      <p:sp>
        <p:nvSpPr>
          <p:cNvPr id="13" name="TextBox 12"/>
          <p:cNvSpPr txBox="1"/>
          <p:nvPr/>
        </p:nvSpPr>
        <p:spPr>
          <a:xfrm>
            <a:off x="6324600" y="5537537"/>
            <a:ext cx="2514600" cy="861774"/>
          </a:xfrm>
          <a:prstGeom prst="rect">
            <a:avLst/>
          </a:prstGeom>
          <a:noFill/>
        </p:spPr>
        <p:txBody>
          <a:bodyPr wrap="square" rtlCol="0">
            <a:spAutoFit/>
          </a:bodyPr>
          <a:lstStyle/>
          <a:p>
            <a:r>
              <a:rPr lang="en-US" sz="1000" dirty="0" smtClean="0"/>
              <a:t>Wood devolatilization and product yields for 2 mm particle at 20% moisture content. </a:t>
            </a:r>
          </a:p>
          <a:p>
            <a:endParaRPr lang="en-US" sz="1000" dirty="0" smtClean="0"/>
          </a:p>
          <a:p>
            <a:r>
              <a:rPr lang="en-US" sz="1000" dirty="0" smtClean="0"/>
              <a:t>(Top)  Optimal conditions within particle</a:t>
            </a:r>
          </a:p>
          <a:p>
            <a:r>
              <a:rPr lang="en-US" sz="1000" dirty="0" smtClean="0"/>
              <a:t>(Bottom)  Worst-case scenario</a:t>
            </a:r>
          </a:p>
        </p:txBody>
      </p:sp>
      <p:sp>
        <p:nvSpPr>
          <p:cNvPr id="14" name="TextBox 13"/>
          <p:cNvSpPr txBox="1"/>
          <p:nvPr/>
        </p:nvSpPr>
        <p:spPr>
          <a:xfrm>
            <a:off x="304800" y="2156491"/>
            <a:ext cx="780512" cy="307777"/>
          </a:xfrm>
          <a:prstGeom prst="rect">
            <a:avLst/>
          </a:prstGeom>
          <a:noFill/>
        </p:spPr>
        <p:txBody>
          <a:bodyPr wrap="square" rtlCol="0">
            <a:spAutoFit/>
          </a:bodyPr>
          <a:lstStyle/>
          <a:p>
            <a:pPr defTabSz="457200"/>
            <a:r>
              <a:rPr lang="en-US" sz="1400" dirty="0" smtClean="0">
                <a:solidFill>
                  <a:prstClr val="black"/>
                </a:solidFill>
              </a:rPr>
              <a:t>biomass</a:t>
            </a:r>
          </a:p>
        </p:txBody>
      </p:sp>
      <p:sp>
        <p:nvSpPr>
          <p:cNvPr id="15" name="TextBox 14"/>
          <p:cNvSpPr txBox="1"/>
          <p:nvPr/>
        </p:nvSpPr>
        <p:spPr>
          <a:xfrm>
            <a:off x="1600200" y="2156491"/>
            <a:ext cx="406555" cy="307777"/>
          </a:xfrm>
          <a:prstGeom prst="rect">
            <a:avLst/>
          </a:prstGeom>
          <a:noFill/>
        </p:spPr>
        <p:txBody>
          <a:bodyPr wrap="square" rtlCol="0">
            <a:spAutoFit/>
          </a:bodyPr>
          <a:lstStyle/>
          <a:p>
            <a:pPr defTabSz="457200"/>
            <a:r>
              <a:rPr lang="en-US" sz="1400" dirty="0" smtClean="0">
                <a:solidFill>
                  <a:prstClr val="black"/>
                </a:solidFill>
              </a:rPr>
              <a:t>tar</a:t>
            </a:r>
          </a:p>
        </p:txBody>
      </p:sp>
      <p:sp>
        <p:nvSpPr>
          <p:cNvPr id="16" name="TextBox 15"/>
          <p:cNvSpPr txBox="1"/>
          <p:nvPr/>
        </p:nvSpPr>
        <p:spPr>
          <a:xfrm>
            <a:off x="1574644" y="2490128"/>
            <a:ext cx="558956" cy="307777"/>
          </a:xfrm>
          <a:prstGeom prst="rect">
            <a:avLst/>
          </a:prstGeom>
          <a:noFill/>
        </p:spPr>
        <p:txBody>
          <a:bodyPr wrap="square" rtlCol="0">
            <a:spAutoFit/>
          </a:bodyPr>
          <a:lstStyle/>
          <a:p>
            <a:pPr defTabSz="457200"/>
            <a:r>
              <a:rPr lang="en-US" sz="1400" dirty="0" smtClean="0">
                <a:solidFill>
                  <a:prstClr val="black"/>
                </a:solidFill>
              </a:rPr>
              <a:t>char</a:t>
            </a:r>
          </a:p>
        </p:txBody>
      </p:sp>
      <p:sp>
        <p:nvSpPr>
          <p:cNvPr id="17" name="TextBox 16"/>
          <p:cNvSpPr txBox="1"/>
          <p:nvPr/>
        </p:nvSpPr>
        <p:spPr>
          <a:xfrm>
            <a:off x="1600200" y="1804328"/>
            <a:ext cx="457200" cy="307777"/>
          </a:xfrm>
          <a:prstGeom prst="rect">
            <a:avLst/>
          </a:prstGeom>
          <a:noFill/>
        </p:spPr>
        <p:txBody>
          <a:bodyPr wrap="square" rtlCol="0">
            <a:spAutoFit/>
          </a:bodyPr>
          <a:lstStyle/>
          <a:p>
            <a:pPr defTabSz="457200"/>
            <a:r>
              <a:rPr lang="en-US" sz="1400" dirty="0" smtClean="0">
                <a:solidFill>
                  <a:prstClr val="black"/>
                </a:solidFill>
              </a:rPr>
              <a:t>gas</a:t>
            </a:r>
          </a:p>
        </p:txBody>
      </p:sp>
      <p:cxnSp>
        <p:nvCxnSpPr>
          <p:cNvPr id="18" name="Straight Arrow Connector 17"/>
          <p:cNvCxnSpPr>
            <a:stCxn id="14" idx="3"/>
            <a:endCxn id="17" idx="1"/>
          </p:cNvCxnSpPr>
          <p:nvPr/>
        </p:nvCxnSpPr>
        <p:spPr>
          <a:xfrm flipV="1">
            <a:off x="1085312" y="1958217"/>
            <a:ext cx="514888" cy="352163"/>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4" idx="3"/>
            <a:endCxn id="16" idx="1"/>
          </p:cNvCxnSpPr>
          <p:nvPr/>
        </p:nvCxnSpPr>
        <p:spPr>
          <a:xfrm>
            <a:off x="1085312" y="2310380"/>
            <a:ext cx="489332" cy="33363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527418" y="2337728"/>
            <a:ext cx="520582" cy="307777"/>
          </a:xfrm>
          <a:prstGeom prst="rect">
            <a:avLst/>
          </a:prstGeom>
          <a:noFill/>
        </p:spPr>
        <p:txBody>
          <a:bodyPr wrap="square" rtlCol="0">
            <a:spAutoFit/>
          </a:bodyPr>
          <a:lstStyle/>
          <a:p>
            <a:pPr defTabSz="457200"/>
            <a:r>
              <a:rPr lang="en-US" sz="1400" dirty="0" smtClean="0">
                <a:solidFill>
                  <a:prstClr val="black"/>
                </a:solidFill>
              </a:rPr>
              <a:t>char</a:t>
            </a:r>
          </a:p>
        </p:txBody>
      </p:sp>
      <p:sp>
        <p:nvSpPr>
          <p:cNvPr id="21" name="TextBox 20"/>
          <p:cNvSpPr txBox="1"/>
          <p:nvPr/>
        </p:nvSpPr>
        <p:spPr>
          <a:xfrm>
            <a:off x="2527418" y="1953751"/>
            <a:ext cx="444382" cy="307777"/>
          </a:xfrm>
          <a:prstGeom prst="rect">
            <a:avLst/>
          </a:prstGeom>
          <a:noFill/>
        </p:spPr>
        <p:txBody>
          <a:bodyPr wrap="square" rtlCol="0">
            <a:spAutoFit/>
          </a:bodyPr>
          <a:lstStyle/>
          <a:p>
            <a:pPr defTabSz="457200"/>
            <a:r>
              <a:rPr lang="en-US" sz="1400" dirty="0" smtClean="0">
                <a:solidFill>
                  <a:prstClr val="black"/>
                </a:solidFill>
              </a:rPr>
              <a:t>gas</a:t>
            </a:r>
          </a:p>
        </p:txBody>
      </p:sp>
      <p:cxnSp>
        <p:nvCxnSpPr>
          <p:cNvPr id="22" name="Straight Arrow Connector 21"/>
          <p:cNvCxnSpPr>
            <a:stCxn id="15" idx="3"/>
            <a:endCxn id="21" idx="1"/>
          </p:cNvCxnSpPr>
          <p:nvPr/>
        </p:nvCxnSpPr>
        <p:spPr>
          <a:xfrm flipV="1">
            <a:off x="2006755" y="2107640"/>
            <a:ext cx="520663" cy="202740"/>
          </a:xfrm>
          <a:prstGeom prst="straightConnector1">
            <a:avLst/>
          </a:prstGeom>
          <a:ln w="1905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5" idx="3"/>
            <a:endCxn id="20" idx="1"/>
          </p:cNvCxnSpPr>
          <p:nvPr/>
        </p:nvCxnSpPr>
        <p:spPr>
          <a:xfrm>
            <a:off x="2006755" y="2310380"/>
            <a:ext cx="520663" cy="181237"/>
          </a:xfrm>
          <a:prstGeom prst="straightConnector1">
            <a:avLst/>
          </a:prstGeom>
          <a:ln w="1905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 idx="3"/>
            <a:endCxn id="15" idx="1"/>
          </p:cNvCxnSpPr>
          <p:nvPr/>
        </p:nvCxnSpPr>
        <p:spPr>
          <a:xfrm>
            <a:off x="1085312" y="2310380"/>
            <a:ext cx="51488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04800" y="1546891"/>
            <a:ext cx="1676400" cy="307777"/>
          </a:xfrm>
          <a:prstGeom prst="rect">
            <a:avLst/>
          </a:prstGeom>
          <a:noFill/>
        </p:spPr>
        <p:txBody>
          <a:bodyPr wrap="square" rtlCol="0">
            <a:spAutoFit/>
          </a:bodyPr>
          <a:lstStyle/>
          <a:p>
            <a:pPr defTabSz="457200"/>
            <a:r>
              <a:rPr lang="en-US" sz="1400" u="sng" dirty="0" smtClean="0">
                <a:solidFill>
                  <a:prstClr val="black"/>
                </a:solidFill>
              </a:rPr>
              <a:t>Primary Reactions</a:t>
            </a:r>
          </a:p>
        </p:txBody>
      </p:sp>
      <p:sp>
        <p:nvSpPr>
          <p:cNvPr id="26" name="TextBox 25"/>
          <p:cNvSpPr txBox="1"/>
          <p:nvPr/>
        </p:nvSpPr>
        <p:spPr>
          <a:xfrm>
            <a:off x="1981200" y="1546891"/>
            <a:ext cx="1752600" cy="307777"/>
          </a:xfrm>
          <a:prstGeom prst="rect">
            <a:avLst/>
          </a:prstGeom>
          <a:noFill/>
        </p:spPr>
        <p:txBody>
          <a:bodyPr wrap="square" rtlCol="0">
            <a:spAutoFit/>
          </a:bodyPr>
          <a:lstStyle/>
          <a:p>
            <a:pPr defTabSz="457200"/>
            <a:r>
              <a:rPr lang="en-US" sz="1400" u="sng" dirty="0" smtClean="0">
                <a:solidFill>
                  <a:prstClr val="black"/>
                </a:solidFill>
              </a:rPr>
              <a:t>Secondary Reactions</a:t>
            </a:r>
          </a:p>
        </p:txBody>
      </p:sp>
      <p:sp>
        <p:nvSpPr>
          <p:cNvPr id="27" name="TextBox 26"/>
          <p:cNvSpPr txBox="1"/>
          <p:nvPr/>
        </p:nvSpPr>
        <p:spPr>
          <a:xfrm>
            <a:off x="1143000" y="1959705"/>
            <a:ext cx="228600" cy="246221"/>
          </a:xfrm>
          <a:prstGeom prst="rect">
            <a:avLst/>
          </a:prstGeom>
          <a:noFill/>
        </p:spPr>
        <p:txBody>
          <a:bodyPr wrap="square" rtlCol="0">
            <a:spAutoFit/>
          </a:bodyPr>
          <a:lstStyle/>
          <a:p>
            <a:pPr defTabSz="457200"/>
            <a:r>
              <a:rPr lang="en-US" sz="1000" dirty="0" smtClean="0">
                <a:solidFill>
                  <a:prstClr val="black"/>
                </a:solidFill>
              </a:rPr>
              <a:t>1</a:t>
            </a:r>
          </a:p>
        </p:txBody>
      </p:sp>
      <p:sp>
        <p:nvSpPr>
          <p:cNvPr id="28" name="TextBox 27"/>
          <p:cNvSpPr txBox="1"/>
          <p:nvPr/>
        </p:nvSpPr>
        <p:spPr>
          <a:xfrm>
            <a:off x="1295400" y="2112105"/>
            <a:ext cx="228600" cy="246221"/>
          </a:xfrm>
          <a:prstGeom prst="rect">
            <a:avLst/>
          </a:prstGeom>
          <a:noFill/>
        </p:spPr>
        <p:txBody>
          <a:bodyPr wrap="square" rtlCol="0">
            <a:spAutoFit/>
          </a:bodyPr>
          <a:lstStyle/>
          <a:p>
            <a:pPr defTabSz="457200"/>
            <a:r>
              <a:rPr lang="en-US" sz="1000" dirty="0" smtClean="0">
                <a:solidFill>
                  <a:prstClr val="black"/>
                </a:solidFill>
              </a:rPr>
              <a:t>2</a:t>
            </a:r>
          </a:p>
        </p:txBody>
      </p:sp>
      <p:sp>
        <p:nvSpPr>
          <p:cNvPr id="29" name="TextBox 28"/>
          <p:cNvSpPr txBox="1"/>
          <p:nvPr/>
        </p:nvSpPr>
        <p:spPr>
          <a:xfrm>
            <a:off x="1143000" y="2416905"/>
            <a:ext cx="228600" cy="246221"/>
          </a:xfrm>
          <a:prstGeom prst="rect">
            <a:avLst/>
          </a:prstGeom>
          <a:noFill/>
        </p:spPr>
        <p:txBody>
          <a:bodyPr wrap="square" rtlCol="0">
            <a:spAutoFit/>
          </a:bodyPr>
          <a:lstStyle/>
          <a:p>
            <a:pPr defTabSz="457200"/>
            <a:r>
              <a:rPr lang="en-US" sz="1000" dirty="0" smtClean="0">
                <a:solidFill>
                  <a:prstClr val="black"/>
                </a:solidFill>
              </a:rPr>
              <a:t>3</a:t>
            </a:r>
          </a:p>
        </p:txBody>
      </p:sp>
      <p:sp>
        <p:nvSpPr>
          <p:cNvPr id="30" name="TextBox 29"/>
          <p:cNvSpPr txBox="1"/>
          <p:nvPr/>
        </p:nvSpPr>
        <p:spPr>
          <a:xfrm>
            <a:off x="2057400" y="2018284"/>
            <a:ext cx="228600" cy="246221"/>
          </a:xfrm>
          <a:prstGeom prst="rect">
            <a:avLst/>
          </a:prstGeom>
          <a:noFill/>
        </p:spPr>
        <p:txBody>
          <a:bodyPr wrap="square" rtlCol="0">
            <a:spAutoFit/>
          </a:bodyPr>
          <a:lstStyle/>
          <a:p>
            <a:pPr defTabSz="457200"/>
            <a:r>
              <a:rPr lang="en-US" sz="1000" dirty="0" smtClean="0">
                <a:solidFill>
                  <a:prstClr val="black"/>
                </a:solidFill>
              </a:rPr>
              <a:t>4</a:t>
            </a:r>
          </a:p>
        </p:txBody>
      </p:sp>
      <p:sp>
        <p:nvSpPr>
          <p:cNvPr id="31" name="TextBox 30"/>
          <p:cNvSpPr txBox="1"/>
          <p:nvPr/>
        </p:nvSpPr>
        <p:spPr>
          <a:xfrm>
            <a:off x="2057400" y="2340705"/>
            <a:ext cx="228600" cy="246221"/>
          </a:xfrm>
          <a:prstGeom prst="rect">
            <a:avLst/>
          </a:prstGeom>
          <a:noFill/>
        </p:spPr>
        <p:txBody>
          <a:bodyPr wrap="square" rtlCol="0">
            <a:spAutoFit/>
          </a:bodyPr>
          <a:lstStyle/>
          <a:p>
            <a:pPr defTabSz="457200"/>
            <a:r>
              <a:rPr lang="en-US" sz="1000" dirty="0" smtClean="0">
                <a:solidFill>
                  <a:prstClr val="black"/>
                </a:solidFill>
              </a:rPr>
              <a:t>5</a:t>
            </a:r>
          </a:p>
        </p:txBody>
      </p:sp>
      <p:graphicFrame>
        <p:nvGraphicFramePr>
          <p:cNvPr id="32" name="Table 31"/>
          <p:cNvGraphicFramePr>
            <a:graphicFrameLocks noGrp="1"/>
          </p:cNvGraphicFramePr>
          <p:nvPr/>
        </p:nvGraphicFramePr>
        <p:xfrm>
          <a:off x="3886200" y="1578315"/>
          <a:ext cx="1737679" cy="1280160"/>
        </p:xfrm>
        <a:graphic>
          <a:graphicData uri="http://schemas.openxmlformats.org/drawingml/2006/table">
            <a:tbl>
              <a:tblPr firstRow="1">
                <a:tableStyleId>{9D7B26C5-4107-4FEC-AEDC-1716B250A1EF}</a:tableStyleId>
              </a:tblPr>
              <a:tblGrid>
                <a:gridCol w="574993"/>
                <a:gridCol w="511493"/>
                <a:gridCol w="651193"/>
              </a:tblGrid>
              <a:tr h="203200">
                <a:tc>
                  <a:txBody>
                    <a:bodyPr/>
                    <a:lstStyle/>
                    <a:p>
                      <a:r>
                        <a:rPr lang="en-US" sz="800" dirty="0" smtClean="0"/>
                        <a:t>Reaction</a:t>
                      </a:r>
                      <a:endParaRPr lang="en-US" sz="800" dirty="0"/>
                    </a:p>
                  </a:txBody>
                  <a:tcPr/>
                </a:tc>
                <a:tc>
                  <a:txBody>
                    <a:bodyPr/>
                    <a:lstStyle/>
                    <a:p>
                      <a:r>
                        <a:rPr lang="en-US" sz="800" dirty="0" smtClean="0"/>
                        <a:t>A  (1/s)</a:t>
                      </a:r>
                      <a:endParaRPr lang="en-US" sz="800" dirty="0"/>
                    </a:p>
                  </a:txBody>
                  <a:tcPr/>
                </a:tc>
                <a:tc>
                  <a:txBody>
                    <a:bodyPr/>
                    <a:lstStyle/>
                    <a:p>
                      <a:r>
                        <a:rPr lang="en-US" sz="800" dirty="0" smtClean="0"/>
                        <a:t>E  (kJ/mol)</a:t>
                      </a:r>
                      <a:endParaRPr lang="en-US" sz="800" dirty="0"/>
                    </a:p>
                  </a:txBody>
                  <a:tcPr/>
                </a:tc>
              </a:tr>
              <a:tr h="203200">
                <a:tc>
                  <a:txBody>
                    <a:bodyPr/>
                    <a:lstStyle/>
                    <a:p>
                      <a:r>
                        <a:rPr lang="en-US" sz="800" dirty="0" smtClean="0"/>
                        <a:t>1</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1.3e8</a:t>
                      </a:r>
                      <a:endParaRPr lang="en-US" sz="800" dirty="0"/>
                    </a:p>
                  </a:txBody>
                  <a:tcPr/>
                </a:tc>
                <a:tc>
                  <a:txBody>
                    <a:bodyPr/>
                    <a:lstStyle/>
                    <a:p>
                      <a:r>
                        <a:rPr lang="en-US" sz="800" dirty="0" smtClean="0"/>
                        <a:t>140</a:t>
                      </a:r>
                      <a:endParaRPr lang="en-US" sz="800" dirty="0"/>
                    </a:p>
                  </a:txBody>
                  <a:tcPr/>
                </a:tc>
              </a:tr>
              <a:tr h="203200">
                <a:tc>
                  <a:txBody>
                    <a:bodyPr/>
                    <a:lstStyle/>
                    <a:p>
                      <a:r>
                        <a:rPr lang="en-US" sz="800" dirty="0" smtClean="0"/>
                        <a:t>2</a:t>
                      </a:r>
                      <a:endParaRPr lang="en-US" sz="800" dirty="0"/>
                    </a:p>
                  </a:txBody>
                  <a:tcPr/>
                </a:tc>
                <a:tc>
                  <a:txBody>
                    <a:bodyPr/>
                    <a:lstStyle/>
                    <a:p>
                      <a:r>
                        <a:rPr lang="en-US" sz="800" dirty="0" smtClean="0"/>
                        <a:t>2e8</a:t>
                      </a:r>
                      <a:endParaRPr lang="en-US" sz="800" dirty="0"/>
                    </a:p>
                  </a:txBody>
                  <a:tcPr/>
                </a:tc>
                <a:tc>
                  <a:txBody>
                    <a:bodyPr/>
                    <a:lstStyle/>
                    <a:p>
                      <a:r>
                        <a:rPr lang="en-US" sz="800" dirty="0" smtClean="0"/>
                        <a:t>133</a:t>
                      </a:r>
                      <a:endParaRPr lang="en-US" sz="800" dirty="0"/>
                    </a:p>
                  </a:txBody>
                  <a:tcPr/>
                </a:tc>
              </a:tr>
              <a:tr h="203200">
                <a:tc>
                  <a:txBody>
                    <a:bodyPr/>
                    <a:lstStyle/>
                    <a:p>
                      <a:r>
                        <a:rPr lang="en-US" sz="800" dirty="0" smtClean="0"/>
                        <a:t>3</a:t>
                      </a:r>
                      <a:endParaRPr lang="en-US" sz="800" dirty="0"/>
                    </a:p>
                  </a:txBody>
                  <a:tcPr/>
                </a:tc>
                <a:tc>
                  <a:txBody>
                    <a:bodyPr/>
                    <a:lstStyle/>
                    <a:p>
                      <a:r>
                        <a:rPr lang="en-US" sz="800" dirty="0" smtClean="0"/>
                        <a:t>1.08e7</a:t>
                      </a:r>
                    </a:p>
                  </a:txBody>
                  <a:tcPr/>
                </a:tc>
                <a:tc>
                  <a:txBody>
                    <a:bodyPr/>
                    <a:lstStyle/>
                    <a:p>
                      <a:r>
                        <a:rPr lang="en-US" sz="800" dirty="0" smtClean="0"/>
                        <a:t>121</a:t>
                      </a:r>
                      <a:endParaRPr lang="en-US" sz="800" dirty="0"/>
                    </a:p>
                  </a:txBody>
                  <a:tcPr/>
                </a:tc>
              </a:tr>
              <a:tr h="203200">
                <a:tc>
                  <a:txBody>
                    <a:bodyPr/>
                    <a:lstStyle/>
                    <a:p>
                      <a:r>
                        <a:rPr lang="en-US" sz="800" dirty="0" smtClean="0"/>
                        <a:t>4</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4.28e6</a:t>
                      </a:r>
                      <a:endParaRPr lang="en-US" sz="800" dirty="0"/>
                    </a:p>
                  </a:txBody>
                  <a:tcPr/>
                </a:tc>
                <a:tc>
                  <a:txBody>
                    <a:bodyPr/>
                    <a:lstStyle/>
                    <a:p>
                      <a:r>
                        <a:rPr lang="en-US" sz="800" dirty="0" smtClean="0"/>
                        <a:t>108</a:t>
                      </a:r>
                      <a:endParaRPr lang="en-US" sz="800" dirty="0"/>
                    </a:p>
                  </a:txBody>
                  <a:tcPr/>
                </a:tc>
              </a:tr>
              <a:tr h="203200">
                <a:tc>
                  <a:txBody>
                    <a:bodyPr/>
                    <a:lstStyle/>
                    <a:p>
                      <a:r>
                        <a:rPr lang="en-US" sz="800" dirty="0" smtClean="0"/>
                        <a:t>5</a:t>
                      </a:r>
                      <a:endParaRPr lang="en-US" sz="800" dirty="0"/>
                    </a:p>
                  </a:txBody>
                  <a:tcPr/>
                </a:tc>
                <a:tc>
                  <a:txBody>
                    <a:bodyPr/>
                    <a:lstStyle/>
                    <a:p>
                      <a:r>
                        <a:rPr lang="en-US" sz="800" dirty="0" smtClean="0"/>
                        <a:t>1e6</a:t>
                      </a:r>
                      <a:endParaRPr lang="en-US" sz="800" dirty="0"/>
                    </a:p>
                  </a:txBody>
                  <a:tcPr/>
                </a:tc>
                <a:tc>
                  <a:txBody>
                    <a:bodyPr/>
                    <a:lstStyle/>
                    <a:p>
                      <a:r>
                        <a:rPr lang="en-US" sz="800" dirty="0" smtClean="0"/>
                        <a:t>108</a:t>
                      </a:r>
                      <a:endParaRPr lang="en-US" sz="800"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976B89-B934-42B7-BBE1-B47766382DCC}" type="slidenum">
              <a:rPr lang="en-US" smtClean="0"/>
              <a:pPr/>
              <a:t>27</a:t>
            </a:fld>
            <a:endParaRPr lang="en-US"/>
          </a:p>
        </p:txBody>
      </p:sp>
      <p:sp>
        <p:nvSpPr>
          <p:cNvPr id="5" name="Rectangle 4"/>
          <p:cNvSpPr/>
          <p:nvPr/>
        </p:nvSpPr>
        <p:spPr>
          <a:xfrm>
            <a:off x="0" y="0"/>
            <a:ext cx="9144000" cy="5486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Experimental Setup</a:t>
            </a:r>
          </a:p>
        </p:txBody>
      </p:sp>
      <p:sp>
        <p:nvSpPr>
          <p:cNvPr id="6" name="TextBox 5"/>
          <p:cNvSpPr txBox="1"/>
          <p:nvPr/>
        </p:nvSpPr>
        <p:spPr>
          <a:xfrm>
            <a:off x="228600" y="762001"/>
            <a:ext cx="8686800" cy="1938992"/>
          </a:xfrm>
          <a:prstGeom prst="rect">
            <a:avLst/>
          </a:prstGeom>
          <a:noFill/>
        </p:spPr>
        <p:txBody>
          <a:bodyPr wrap="square" rtlCol="0">
            <a:spAutoFit/>
          </a:bodyPr>
          <a:lstStyle/>
          <a:p>
            <a:pPr marL="111125" indent="-111125">
              <a:buFont typeface="Arial" pitchFamily="34" charset="0"/>
              <a:buChar char="•"/>
            </a:pPr>
            <a:r>
              <a:rPr lang="en-US" sz="2000" dirty="0" smtClean="0"/>
              <a:t>Probes aligned North, South, East, West</a:t>
            </a:r>
          </a:p>
          <a:p>
            <a:pPr marL="111125" indent="-111125">
              <a:buFont typeface="Arial" pitchFamily="34" charset="0"/>
              <a:buChar char="•"/>
            </a:pPr>
            <a:r>
              <a:rPr lang="en-US" sz="2000" dirty="0" smtClean="0"/>
              <a:t>Helmholtz coils modify earth’s magnetic field in bed</a:t>
            </a:r>
          </a:p>
          <a:p>
            <a:pPr marL="111125" indent="-111125">
              <a:buFont typeface="Arial" pitchFamily="34" charset="0"/>
              <a:buChar char="•"/>
            </a:pPr>
            <a:r>
              <a:rPr lang="en-US" sz="2000" dirty="0" smtClean="0"/>
              <a:t>Non-metallic bed and supports</a:t>
            </a:r>
          </a:p>
          <a:p>
            <a:pPr marL="111125" indent="-111125">
              <a:buFont typeface="Arial" pitchFamily="34" charset="0"/>
              <a:buChar char="•"/>
            </a:pPr>
            <a:r>
              <a:rPr lang="en-US" sz="2000" dirty="0" smtClean="0"/>
              <a:t>100 Hz sampling rate, 5 minute runs (30,000 data points)</a:t>
            </a:r>
          </a:p>
          <a:p>
            <a:pPr marL="111125" indent="-111125">
              <a:buFont typeface="Arial" pitchFamily="34" charset="0"/>
              <a:buChar char="•"/>
            </a:pPr>
            <a:r>
              <a:rPr lang="en-US" sz="2000" dirty="0" smtClean="0"/>
              <a:t>Porous plate distributor</a:t>
            </a:r>
          </a:p>
          <a:p>
            <a:pPr marL="111125" indent="-111125">
              <a:buFont typeface="Arial" pitchFamily="34" charset="0"/>
              <a:buChar char="•"/>
            </a:pPr>
            <a:endParaRPr lang="en-US" sz="2000" dirty="0" smtClean="0"/>
          </a:p>
        </p:txBody>
      </p:sp>
      <p:pic>
        <p:nvPicPr>
          <p:cNvPr id="38914" name="Picture 2"/>
          <p:cNvPicPr>
            <a:picLocks noChangeAspect="1" noChangeArrowheads="1"/>
          </p:cNvPicPr>
          <p:nvPr/>
        </p:nvPicPr>
        <p:blipFill>
          <a:blip r:embed="rId2" cstate="print"/>
          <a:srcRect/>
          <a:stretch>
            <a:fillRect/>
          </a:stretch>
        </p:blipFill>
        <p:spPr bwMode="auto">
          <a:xfrm>
            <a:off x="990600" y="2514600"/>
            <a:ext cx="7391400" cy="4162425"/>
          </a:xfrm>
          <a:prstGeom prst="rect">
            <a:avLst/>
          </a:prstGeom>
          <a:noFill/>
          <a:ln w="9525">
            <a:noFill/>
            <a:miter lim="800000"/>
            <a:headEnd/>
            <a:tailEnd/>
          </a:ln>
        </p:spPr>
      </p:pic>
      <p:sp>
        <p:nvSpPr>
          <p:cNvPr id="18" name="TextBox 17"/>
          <p:cNvSpPr txBox="1"/>
          <p:nvPr/>
        </p:nvSpPr>
        <p:spPr>
          <a:xfrm>
            <a:off x="4343400" y="762000"/>
            <a:ext cx="4572000" cy="707886"/>
          </a:xfrm>
          <a:prstGeom prst="rect">
            <a:avLst/>
          </a:prstGeom>
          <a:noFill/>
        </p:spPr>
        <p:txBody>
          <a:bodyPr wrap="square" rtlCol="0">
            <a:spAutoFit/>
          </a:bodyPr>
          <a:lstStyle/>
          <a:p>
            <a:pPr marL="111125" indent="-111125">
              <a:buFont typeface="Arial" pitchFamily="34" charset="0"/>
              <a:buChar char="•"/>
            </a:pPr>
            <a:endParaRPr lang="en-US" sz="2000" dirty="0" smtClean="0"/>
          </a:p>
          <a:p>
            <a:pPr marL="111125" indent="-111125">
              <a:buFont typeface="Arial" pitchFamily="34" charset="0"/>
              <a:buChar char="•"/>
            </a:pPr>
            <a:endParaRPr lang="en-US" sz="2000" dirty="0" smtClean="0"/>
          </a:p>
        </p:txBody>
      </p:sp>
      <p:sp>
        <p:nvSpPr>
          <p:cNvPr id="25" name="Right Arrow 24"/>
          <p:cNvSpPr/>
          <p:nvPr/>
        </p:nvSpPr>
        <p:spPr>
          <a:xfrm>
            <a:off x="228600" y="3200400"/>
            <a:ext cx="1783875" cy="54837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Magnetic Coils</a:t>
            </a:r>
          </a:p>
        </p:txBody>
      </p:sp>
      <p:sp>
        <p:nvSpPr>
          <p:cNvPr id="26" name="Right Arrow 25"/>
          <p:cNvSpPr/>
          <p:nvPr/>
        </p:nvSpPr>
        <p:spPr>
          <a:xfrm flipH="1">
            <a:off x="5715000" y="4495800"/>
            <a:ext cx="1371600" cy="54837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Probes</a:t>
            </a:r>
          </a:p>
        </p:txBody>
      </p:sp>
    </p:spTree>
    <p:extLst>
      <p:ext uri="{BB962C8B-B14F-4D97-AF65-F5344CB8AC3E}">
        <p14:creationId xmlns="" xmlns:p14="http://schemas.microsoft.com/office/powerpoint/2010/main" val="1960831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976B89-B934-42B7-BBE1-B47766382DCC}" type="slidenum">
              <a:rPr lang="en-US" smtClean="0"/>
              <a:pPr/>
              <a:t>28</a:t>
            </a:fld>
            <a:endParaRPr lang="en-US"/>
          </a:p>
        </p:txBody>
      </p:sp>
      <p:sp>
        <p:nvSpPr>
          <p:cNvPr id="5" name="Rectangle 4"/>
          <p:cNvSpPr/>
          <p:nvPr/>
        </p:nvSpPr>
        <p:spPr>
          <a:xfrm>
            <a:off x="0" y="0"/>
            <a:ext cx="9144000" cy="5486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effectLst>
                  <a:outerShdw blurRad="38100" dist="38100" dir="2700000" algn="tl">
                    <a:srgbClr val="000000">
                      <a:alpha val="43137"/>
                    </a:srgbClr>
                  </a:outerShdw>
                </a:effectLst>
                <a:latin typeface="+mj-lt"/>
              </a:rPr>
              <a:t>Time series data reveal particle motion dynamics</a:t>
            </a:r>
          </a:p>
        </p:txBody>
      </p:sp>
      <p:sp>
        <p:nvSpPr>
          <p:cNvPr id="18" name="TextBox 17"/>
          <p:cNvSpPr txBox="1"/>
          <p:nvPr/>
        </p:nvSpPr>
        <p:spPr>
          <a:xfrm>
            <a:off x="4343400" y="762000"/>
            <a:ext cx="4572000" cy="707886"/>
          </a:xfrm>
          <a:prstGeom prst="rect">
            <a:avLst/>
          </a:prstGeom>
          <a:noFill/>
        </p:spPr>
        <p:txBody>
          <a:bodyPr wrap="square" rtlCol="0">
            <a:spAutoFit/>
          </a:bodyPr>
          <a:lstStyle/>
          <a:p>
            <a:pPr marL="111125" indent="-111125">
              <a:buFont typeface="Arial" pitchFamily="34" charset="0"/>
              <a:buChar char="•"/>
            </a:pPr>
            <a:endParaRPr lang="en-US" sz="2000" dirty="0" smtClean="0"/>
          </a:p>
          <a:p>
            <a:pPr marL="111125" indent="-111125">
              <a:buFont typeface="Arial" pitchFamily="34" charset="0"/>
              <a:buChar char="•"/>
            </a:pPr>
            <a:endParaRPr lang="en-US" sz="2000" dirty="0" smtClean="0"/>
          </a:p>
        </p:txBody>
      </p:sp>
      <p:pic>
        <p:nvPicPr>
          <p:cNvPr id="39938" name="Picture 2"/>
          <p:cNvPicPr>
            <a:picLocks noChangeAspect="1" noChangeArrowheads="1"/>
          </p:cNvPicPr>
          <p:nvPr/>
        </p:nvPicPr>
        <p:blipFill>
          <a:blip r:embed="rId2" cstate="print"/>
          <a:srcRect/>
          <a:stretch>
            <a:fillRect/>
          </a:stretch>
        </p:blipFill>
        <p:spPr bwMode="auto">
          <a:xfrm>
            <a:off x="809625" y="1066800"/>
            <a:ext cx="7496175" cy="4959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1066800"/>
          </a:xfrm>
        </p:spPr>
        <p:txBody>
          <a:bodyPr>
            <a:normAutofit/>
          </a:bodyPr>
          <a:lstStyle/>
          <a:p>
            <a:pPr marL="230188" indent="-230188"/>
            <a:r>
              <a:rPr lang="en-US" sz="2400" dirty="0" smtClean="0"/>
              <a:t>Couple the </a:t>
            </a:r>
            <a:r>
              <a:rPr lang="en-US" sz="2400" dirty="0" err="1" smtClean="0"/>
              <a:t>Ranzi</a:t>
            </a:r>
            <a:r>
              <a:rPr lang="en-US" sz="2400" dirty="0" smtClean="0"/>
              <a:t> kinetic scheme to the heat transfer model to estimate chemical species from biomass pyrolysis</a:t>
            </a:r>
          </a:p>
        </p:txBody>
      </p:sp>
      <p:sp>
        <p:nvSpPr>
          <p:cNvPr id="4" name="Slide Number Placeholder 3"/>
          <p:cNvSpPr>
            <a:spLocks noGrp="1"/>
          </p:cNvSpPr>
          <p:nvPr>
            <p:ph type="sldNum" sz="quarter" idx="12"/>
          </p:nvPr>
        </p:nvSpPr>
        <p:spPr/>
        <p:txBody>
          <a:bodyPr/>
          <a:lstStyle/>
          <a:p>
            <a:fld id="{4C976B89-B934-42B7-BBE1-B47766382DCC}" type="slidenum">
              <a:rPr lang="en-US" smtClean="0"/>
              <a:pPr/>
              <a:t>29</a:t>
            </a:fld>
            <a:endParaRPr lang="en-US"/>
          </a:p>
        </p:txBody>
      </p:sp>
      <p:sp>
        <p:nvSpPr>
          <p:cNvPr id="5" name="Rectangle 4"/>
          <p:cNvSpPr/>
          <p:nvPr/>
        </p:nvSpPr>
        <p:spPr>
          <a:xfrm>
            <a:off x="0" y="0"/>
            <a:ext cx="9144000" cy="548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Next Steps…</a:t>
            </a:r>
          </a:p>
        </p:txBody>
      </p:sp>
      <p:sp>
        <p:nvSpPr>
          <p:cNvPr id="28" name="TextBox 27"/>
          <p:cNvSpPr txBox="1"/>
          <p:nvPr/>
        </p:nvSpPr>
        <p:spPr>
          <a:xfrm>
            <a:off x="1435890" y="4123909"/>
            <a:ext cx="711320" cy="369332"/>
          </a:xfrm>
          <a:prstGeom prst="rect">
            <a:avLst/>
          </a:prstGeom>
          <a:noFill/>
        </p:spPr>
        <p:txBody>
          <a:bodyPr wrap="square" rtlCol="0">
            <a:spAutoFit/>
          </a:bodyPr>
          <a:lstStyle/>
          <a:p>
            <a:pPr defTabSz="457200"/>
            <a:r>
              <a:rPr lang="en-US" dirty="0" smtClean="0">
                <a:solidFill>
                  <a:prstClr val="black"/>
                </a:solidFill>
              </a:rPr>
              <a:t>CELL</a:t>
            </a:r>
          </a:p>
        </p:txBody>
      </p:sp>
      <p:sp>
        <p:nvSpPr>
          <p:cNvPr id="29" name="TextBox 28"/>
          <p:cNvSpPr txBox="1"/>
          <p:nvPr/>
        </p:nvSpPr>
        <p:spPr>
          <a:xfrm>
            <a:off x="2758511" y="4123909"/>
            <a:ext cx="771273" cy="369332"/>
          </a:xfrm>
          <a:prstGeom prst="rect">
            <a:avLst/>
          </a:prstGeom>
          <a:noFill/>
        </p:spPr>
        <p:txBody>
          <a:bodyPr wrap="square" rtlCol="0">
            <a:spAutoFit/>
          </a:bodyPr>
          <a:lstStyle/>
          <a:p>
            <a:pPr defTabSz="457200"/>
            <a:r>
              <a:rPr lang="en-US" dirty="0" smtClean="0">
                <a:solidFill>
                  <a:prstClr val="black"/>
                </a:solidFill>
              </a:rPr>
              <a:t>CELLA</a:t>
            </a:r>
          </a:p>
        </p:txBody>
      </p:sp>
      <p:sp>
        <p:nvSpPr>
          <p:cNvPr id="30" name="TextBox 29"/>
          <p:cNvSpPr txBox="1"/>
          <p:nvPr/>
        </p:nvSpPr>
        <p:spPr>
          <a:xfrm>
            <a:off x="2874326" y="5040868"/>
            <a:ext cx="539642" cy="369332"/>
          </a:xfrm>
          <a:prstGeom prst="rect">
            <a:avLst/>
          </a:prstGeom>
          <a:noFill/>
        </p:spPr>
        <p:txBody>
          <a:bodyPr wrap="square" rtlCol="0">
            <a:spAutoFit/>
          </a:bodyPr>
          <a:lstStyle/>
          <a:p>
            <a:pPr defTabSz="457200"/>
            <a:r>
              <a:rPr lang="en-US" dirty="0" smtClean="0">
                <a:solidFill>
                  <a:prstClr val="black"/>
                </a:solidFill>
              </a:rPr>
              <a:t>LVG</a:t>
            </a:r>
          </a:p>
        </p:txBody>
      </p:sp>
      <p:sp>
        <p:nvSpPr>
          <p:cNvPr id="31" name="TextBox 30"/>
          <p:cNvSpPr txBox="1"/>
          <p:nvPr/>
        </p:nvSpPr>
        <p:spPr>
          <a:xfrm>
            <a:off x="990600" y="3248118"/>
            <a:ext cx="1601900" cy="369332"/>
          </a:xfrm>
          <a:prstGeom prst="rect">
            <a:avLst/>
          </a:prstGeom>
          <a:noFill/>
        </p:spPr>
        <p:txBody>
          <a:bodyPr wrap="square" rtlCol="0">
            <a:spAutoFit/>
          </a:bodyPr>
          <a:lstStyle/>
          <a:p>
            <a:r>
              <a:rPr lang="pt-BR" dirty="0" smtClean="0"/>
              <a:t>5 H</a:t>
            </a:r>
            <a:r>
              <a:rPr lang="pt-BR" baseline="-25000" dirty="0" smtClean="0"/>
              <a:t>2</a:t>
            </a:r>
            <a:r>
              <a:rPr lang="pt-BR" dirty="0" smtClean="0"/>
              <a:t>O + 6 Char</a:t>
            </a:r>
          </a:p>
        </p:txBody>
      </p:sp>
      <p:cxnSp>
        <p:nvCxnSpPr>
          <p:cNvPr id="32" name="Straight Arrow Connector 31"/>
          <p:cNvCxnSpPr>
            <a:stCxn id="28" idx="3"/>
            <a:endCxn id="29" idx="1"/>
          </p:cNvCxnSpPr>
          <p:nvPr/>
        </p:nvCxnSpPr>
        <p:spPr>
          <a:xfrm>
            <a:off x="2147210" y="4308575"/>
            <a:ext cx="61130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8" idx="0"/>
          </p:cNvCxnSpPr>
          <p:nvPr/>
        </p:nvCxnSpPr>
        <p:spPr>
          <a:xfrm flipV="1">
            <a:off x="1791550" y="3617451"/>
            <a:ext cx="0" cy="5064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9" idx="2"/>
            <a:endCxn id="30" idx="0"/>
          </p:cNvCxnSpPr>
          <p:nvPr/>
        </p:nvCxnSpPr>
        <p:spPr>
          <a:xfrm flipH="1">
            <a:off x="3144147" y="4493241"/>
            <a:ext cx="1" cy="54762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255290" y="3846910"/>
            <a:ext cx="4431510" cy="923330"/>
          </a:xfrm>
          <a:prstGeom prst="rect">
            <a:avLst/>
          </a:prstGeom>
          <a:noFill/>
        </p:spPr>
        <p:txBody>
          <a:bodyPr wrap="square" rtlCol="0">
            <a:spAutoFit/>
          </a:bodyPr>
          <a:lstStyle/>
          <a:p>
            <a:r>
              <a:rPr lang="pt-BR" dirty="0" smtClean="0"/>
              <a:t>0.8 HAA + 0.2 Glyox + 0.1 C</a:t>
            </a:r>
            <a:r>
              <a:rPr lang="pt-BR" baseline="-25000" dirty="0" smtClean="0"/>
              <a:t>2</a:t>
            </a:r>
            <a:r>
              <a:rPr lang="pt-BR" dirty="0" smtClean="0"/>
              <a:t>H</a:t>
            </a:r>
            <a:r>
              <a:rPr lang="pt-BR" baseline="-25000" dirty="0" smtClean="0"/>
              <a:t>4</a:t>
            </a:r>
            <a:r>
              <a:rPr lang="pt-BR" dirty="0" smtClean="0"/>
              <a:t>O + </a:t>
            </a:r>
            <a:r>
              <a:rPr lang="en-US" dirty="0" smtClean="0"/>
              <a:t>0.25 HMFU</a:t>
            </a:r>
          </a:p>
          <a:p>
            <a:r>
              <a:rPr lang="en-US" dirty="0" smtClean="0"/>
              <a:t>0.3 C</a:t>
            </a:r>
            <a:r>
              <a:rPr lang="en-US" baseline="-25000" dirty="0" smtClean="0"/>
              <a:t>3</a:t>
            </a:r>
            <a:r>
              <a:rPr lang="en-US" dirty="0" smtClean="0"/>
              <a:t>H</a:t>
            </a:r>
            <a:r>
              <a:rPr lang="en-US" baseline="-25000" dirty="0" smtClean="0"/>
              <a:t>6</a:t>
            </a:r>
            <a:r>
              <a:rPr lang="en-US" dirty="0" smtClean="0"/>
              <a:t>O + 0.21 CO</a:t>
            </a:r>
            <a:r>
              <a:rPr lang="en-US" baseline="-25000" dirty="0" smtClean="0"/>
              <a:t>2</a:t>
            </a:r>
            <a:r>
              <a:rPr lang="en-US" dirty="0" smtClean="0"/>
              <a:t> + 0.1 H</a:t>
            </a:r>
            <a:r>
              <a:rPr lang="en-US" baseline="-25000" dirty="0" smtClean="0"/>
              <a:t>2</a:t>
            </a:r>
            <a:r>
              <a:rPr lang="en-US" dirty="0" smtClean="0"/>
              <a:t> + 0.4 CH</a:t>
            </a:r>
            <a:r>
              <a:rPr lang="en-US" baseline="-25000" dirty="0" smtClean="0"/>
              <a:t>2</a:t>
            </a:r>
            <a:r>
              <a:rPr lang="en-US" dirty="0" smtClean="0"/>
              <a:t>O</a:t>
            </a:r>
          </a:p>
          <a:p>
            <a:r>
              <a:rPr lang="en-US" dirty="0" smtClean="0"/>
              <a:t>+ 0.83 H</a:t>
            </a:r>
            <a:r>
              <a:rPr lang="en-US" baseline="-25000" dirty="0" smtClean="0"/>
              <a:t>2</a:t>
            </a:r>
            <a:r>
              <a:rPr lang="en-US" dirty="0" smtClean="0"/>
              <a:t>O + 0.02 HCOOH + 0.61 Char</a:t>
            </a:r>
            <a:endParaRPr lang="pt-BR" dirty="0" smtClean="0"/>
          </a:p>
        </p:txBody>
      </p:sp>
      <p:cxnSp>
        <p:nvCxnSpPr>
          <p:cNvPr id="36" name="Straight Arrow Connector 35"/>
          <p:cNvCxnSpPr>
            <a:stCxn id="29" idx="3"/>
            <a:endCxn id="35" idx="1"/>
          </p:cNvCxnSpPr>
          <p:nvPr/>
        </p:nvCxnSpPr>
        <p:spPr>
          <a:xfrm>
            <a:off x="3529784" y="4308575"/>
            <a:ext cx="725506" cy="0"/>
          </a:xfrm>
          <a:prstGeom prst="straightConnector1">
            <a:avLst/>
          </a:prstGeom>
          <a:ln w="1905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247278" y="4278680"/>
            <a:ext cx="407812" cy="307777"/>
          </a:xfrm>
          <a:prstGeom prst="rect">
            <a:avLst/>
          </a:prstGeom>
          <a:noFill/>
        </p:spPr>
        <p:txBody>
          <a:bodyPr wrap="square" rtlCol="0">
            <a:spAutoFit/>
          </a:bodyPr>
          <a:lstStyle/>
          <a:p>
            <a:pPr defTabSz="457200"/>
            <a:r>
              <a:rPr lang="en-US" sz="1400" dirty="0" smtClean="0">
                <a:solidFill>
                  <a:prstClr val="black"/>
                </a:solidFill>
              </a:rPr>
              <a:t>K</a:t>
            </a:r>
            <a:r>
              <a:rPr lang="en-US" sz="1400" baseline="-25000" dirty="0" smtClean="0">
                <a:solidFill>
                  <a:prstClr val="black"/>
                </a:solidFill>
              </a:rPr>
              <a:t>1</a:t>
            </a:r>
            <a:endParaRPr lang="en-US" sz="1400" dirty="0" smtClean="0">
              <a:solidFill>
                <a:prstClr val="black"/>
              </a:solidFill>
            </a:endParaRPr>
          </a:p>
        </p:txBody>
      </p:sp>
      <p:sp>
        <p:nvSpPr>
          <p:cNvPr id="38" name="TextBox 37"/>
          <p:cNvSpPr txBox="1"/>
          <p:nvPr/>
        </p:nvSpPr>
        <p:spPr>
          <a:xfrm>
            <a:off x="3721890" y="4278680"/>
            <a:ext cx="407812" cy="307777"/>
          </a:xfrm>
          <a:prstGeom prst="rect">
            <a:avLst/>
          </a:prstGeom>
          <a:noFill/>
        </p:spPr>
        <p:txBody>
          <a:bodyPr wrap="square" rtlCol="0">
            <a:spAutoFit/>
          </a:bodyPr>
          <a:lstStyle/>
          <a:p>
            <a:pPr defTabSz="457200"/>
            <a:r>
              <a:rPr lang="en-US" sz="1400" dirty="0" smtClean="0">
                <a:solidFill>
                  <a:prstClr val="black"/>
                </a:solidFill>
              </a:rPr>
              <a:t>K</a:t>
            </a:r>
            <a:r>
              <a:rPr lang="en-US" sz="1400" baseline="-25000" dirty="0">
                <a:solidFill>
                  <a:prstClr val="black"/>
                </a:solidFill>
              </a:rPr>
              <a:t>2</a:t>
            </a:r>
            <a:endParaRPr lang="en-US" sz="1400" dirty="0" smtClean="0">
              <a:solidFill>
                <a:prstClr val="black"/>
              </a:solidFill>
            </a:endParaRPr>
          </a:p>
        </p:txBody>
      </p:sp>
      <p:sp>
        <p:nvSpPr>
          <p:cNvPr id="39" name="TextBox 38"/>
          <p:cNvSpPr txBox="1"/>
          <p:nvPr/>
        </p:nvSpPr>
        <p:spPr>
          <a:xfrm>
            <a:off x="1485278" y="3742303"/>
            <a:ext cx="407812" cy="307777"/>
          </a:xfrm>
          <a:prstGeom prst="rect">
            <a:avLst/>
          </a:prstGeom>
          <a:noFill/>
        </p:spPr>
        <p:txBody>
          <a:bodyPr wrap="square" rtlCol="0">
            <a:spAutoFit/>
          </a:bodyPr>
          <a:lstStyle/>
          <a:p>
            <a:pPr defTabSz="457200"/>
            <a:r>
              <a:rPr lang="en-US" sz="1400" dirty="0" smtClean="0">
                <a:solidFill>
                  <a:prstClr val="black"/>
                </a:solidFill>
              </a:rPr>
              <a:t>K</a:t>
            </a:r>
            <a:r>
              <a:rPr lang="en-US" sz="1400" baseline="-25000" dirty="0">
                <a:solidFill>
                  <a:prstClr val="black"/>
                </a:solidFill>
              </a:rPr>
              <a:t>4</a:t>
            </a:r>
            <a:endParaRPr lang="en-US" sz="1400" dirty="0" smtClean="0">
              <a:solidFill>
                <a:prstClr val="black"/>
              </a:solidFill>
            </a:endParaRPr>
          </a:p>
        </p:txBody>
      </p:sp>
      <p:sp>
        <p:nvSpPr>
          <p:cNvPr id="40" name="TextBox 39"/>
          <p:cNvSpPr txBox="1"/>
          <p:nvPr/>
        </p:nvSpPr>
        <p:spPr>
          <a:xfrm>
            <a:off x="2856878" y="4580503"/>
            <a:ext cx="407812" cy="307777"/>
          </a:xfrm>
          <a:prstGeom prst="rect">
            <a:avLst/>
          </a:prstGeom>
          <a:noFill/>
        </p:spPr>
        <p:txBody>
          <a:bodyPr wrap="square" rtlCol="0">
            <a:spAutoFit/>
          </a:bodyPr>
          <a:lstStyle/>
          <a:p>
            <a:pPr defTabSz="457200"/>
            <a:r>
              <a:rPr lang="en-US" sz="1400" dirty="0" smtClean="0">
                <a:solidFill>
                  <a:prstClr val="black"/>
                </a:solidFill>
              </a:rPr>
              <a:t>K</a:t>
            </a:r>
            <a:r>
              <a:rPr lang="en-US" sz="1400" baseline="-25000" dirty="0" smtClean="0">
                <a:solidFill>
                  <a:prstClr val="black"/>
                </a:solidFill>
              </a:rPr>
              <a:t>3</a:t>
            </a:r>
            <a:endParaRPr lang="en-US" sz="1400" dirty="0" smtClean="0">
              <a:solidFill>
                <a:prstClr val="black"/>
              </a:solidFill>
            </a:endParaRPr>
          </a:p>
        </p:txBody>
      </p:sp>
      <p:sp>
        <p:nvSpPr>
          <p:cNvPr id="41" name="TextBox 40"/>
          <p:cNvSpPr txBox="1"/>
          <p:nvPr/>
        </p:nvSpPr>
        <p:spPr>
          <a:xfrm>
            <a:off x="6553200" y="4779258"/>
            <a:ext cx="1624163" cy="261610"/>
          </a:xfrm>
          <a:prstGeom prst="rect">
            <a:avLst/>
          </a:prstGeom>
          <a:noFill/>
        </p:spPr>
        <p:txBody>
          <a:bodyPr wrap="none" rtlCol="0">
            <a:spAutoFit/>
          </a:bodyPr>
          <a:lstStyle/>
          <a:p>
            <a:r>
              <a:rPr lang="en-US" sz="1100" i="1" dirty="0" smtClean="0"/>
              <a:t>Source: Ranzi 2008, 2013</a:t>
            </a:r>
            <a:endParaRPr lang="en-US" sz="1100" i="1" dirty="0"/>
          </a:p>
        </p:txBody>
      </p:sp>
      <p:sp>
        <p:nvSpPr>
          <p:cNvPr id="42" name="Oval 41"/>
          <p:cNvSpPr/>
          <p:nvPr/>
        </p:nvSpPr>
        <p:spPr>
          <a:xfrm>
            <a:off x="3788586" y="1544877"/>
            <a:ext cx="1487506" cy="63019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biomass</a:t>
            </a:r>
            <a:endParaRPr lang="en-US" dirty="0">
              <a:effectLst>
                <a:outerShdw blurRad="38100" dist="38100" dir="2700000" algn="tl">
                  <a:srgbClr val="000000">
                    <a:alpha val="43137"/>
                  </a:srgbClr>
                </a:outerShdw>
              </a:effectLst>
            </a:endParaRPr>
          </a:p>
        </p:txBody>
      </p:sp>
      <p:sp>
        <p:nvSpPr>
          <p:cNvPr id="43" name="Rounded Rectangle 42"/>
          <p:cNvSpPr/>
          <p:nvPr/>
        </p:nvSpPr>
        <p:spPr>
          <a:xfrm>
            <a:off x="2147210" y="2458998"/>
            <a:ext cx="1266758" cy="512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cellulose</a:t>
            </a:r>
            <a:endParaRPr lang="en-US" dirty="0"/>
          </a:p>
        </p:txBody>
      </p:sp>
      <p:sp>
        <p:nvSpPr>
          <p:cNvPr id="44" name="Rounded Rectangle 43"/>
          <p:cNvSpPr/>
          <p:nvPr/>
        </p:nvSpPr>
        <p:spPr>
          <a:xfrm>
            <a:off x="3730678" y="2840277"/>
            <a:ext cx="1603322" cy="512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hemicellulose</a:t>
            </a:r>
            <a:endParaRPr lang="en-US" dirty="0"/>
          </a:p>
        </p:txBody>
      </p:sp>
      <p:sp>
        <p:nvSpPr>
          <p:cNvPr id="45" name="Rounded Rectangle 44"/>
          <p:cNvSpPr/>
          <p:nvPr/>
        </p:nvSpPr>
        <p:spPr>
          <a:xfrm>
            <a:off x="5743642" y="2458998"/>
            <a:ext cx="1266758" cy="512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lignin</a:t>
            </a:r>
            <a:endParaRPr lang="en-US" dirty="0"/>
          </a:p>
        </p:txBody>
      </p:sp>
      <p:cxnSp>
        <p:nvCxnSpPr>
          <p:cNvPr id="46" name="Straight Connector 45"/>
          <p:cNvCxnSpPr>
            <a:stCxn id="43" idx="0"/>
            <a:endCxn id="42" idx="3"/>
          </p:cNvCxnSpPr>
          <p:nvPr/>
        </p:nvCxnSpPr>
        <p:spPr>
          <a:xfrm flipV="1">
            <a:off x="2780589" y="2082785"/>
            <a:ext cx="1225837" cy="376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4" idx="0"/>
            <a:endCxn id="42" idx="4"/>
          </p:cNvCxnSpPr>
          <p:nvPr/>
        </p:nvCxnSpPr>
        <p:spPr>
          <a:xfrm flipV="1">
            <a:off x="4532339" y="2175075"/>
            <a:ext cx="0" cy="665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5" idx="0"/>
            <a:endCxn id="42" idx="5"/>
          </p:cNvCxnSpPr>
          <p:nvPr/>
        </p:nvCxnSpPr>
        <p:spPr>
          <a:xfrm flipH="1" flipV="1">
            <a:off x="5058252" y="2082785"/>
            <a:ext cx="1318769" cy="376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43" idx="1"/>
            <a:endCxn id="28" idx="1"/>
          </p:cNvCxnSpPr>
          <p:nvPr/>
        </p:nvCxnSpPr>
        <p:spPr>
          <a:xfrm rot="10800000" flipV="1">
            <a:off x="1435890" y="2715399"/>
            <a:ext cx="711320" cy="1593176"/>
          </a:xfrm>
          <a:prstGeom prst="curvedConnector3">
            <a:avLst>
              <a:gd name="adj1" fmla="val 220034"/>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457200" y="5486400"/>
            <a:ext cx="8229600" cy="1066800"/>
          </a:xfrm>
          <a:prstGeom prst="rect">
            <a:avLst/>
          </a:prstGeom>
        </p:spPr>
        <p:txBody>
          <a:bodyPr vert="horz" lIns="91440" tIns="45720" rIns="91440" bIns="45720" rtlCol="0">
            <a:normAutofit/>
          </a:bodyPr>
          <a:lstStyle/>
          <a:p>
            <a:pPr marL="230188" marR="0" lvl="0" indent="-230188"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Develop an appropriate definition for the “diameter” or “size” of a wood particle that is used for pyrolysis modeling</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608458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3276601"/>
          </a:xfrm>
        </p:spPr>
        <p:txBody>
          <a:bodyPr>
            <a:normAutofit fontScale="92500"/>
          </a:bodyPr>
          <a:lstStyle/>
          <a:p>
            <a:pPr marL="0" indent="0">
              <a:buNone/>
            </a:pPr>
            <a:r>
              <a:rPr lang="en-US" sz="2400" dirty="0" smtClean="0"/>
              <a:t>Pyrolysis involves rapid heating of biomass in the absence of air or oxygen to produce noncondensable gases, solid char, and liquid.</a:t>
            </a:r>
          </a:p>
          <a:p>
            <a:pPr marL="0" indent="0">
              <a:buNone/>
            </a:pPr>
            <a:endParaRPr lang="en-US" sz="2400" dirty="0" smtClean="0"/>
          </a:p>
          <a:p>
            <a:pPr marL="0" indent="0">
              <a:buNone/>
            </a:pPr>
            <a:r>
              <a:rPr lang="en-US" sz="2400" dirty="0" smtClean="0"/>
              <a:t>Goal of fast pyrolysis is to maximize the production of liquid yield (a.k.a. bio-oil or tar).</a:t>
            </a:r>
          </a:p>
          <a:p>
            <a:pPr marL="0" indent="0">
              <a:buNone/>
            </a:pPr>
            <a:endParaRPr lang="en-US" sz="2400" dirty="0" smtClean="0">
              <a:solidFill>
                <a:prstClr val="black"/>
              </a:solidFill>
            </a:endParaRPr>
          </a:p>
          <a:p>
            <a:pPr marL="0" indent="0">
              <a:buNone/>
            </a:pPr>
            <a:r>
              <a:rPr lang="en-US" sz="2400" dirty="0" smtClean="0">
                <a:solidFill>
                  <a:prstClr val="black"/>
                </a:solidFill>
              </a:rPr>
              <a:t>The liquid can be stored and transported, and used for energy, chemicals or as an energy carrier. </a:t>
            </a:r>
            <a:r>
              <a:rPr lang="en-US" sz="1000" dirty="0" smtClean="0">
                <a:solidFill>
                  <a:prstClr val="black"/>
                </a:solidFill>
              </a:rPr>
              <a:t>[</a:t>
            </a:r>
            <a:r>
              <a:rPr lang="en-US" sz="1000" i="1" dirty="0" smtClean="0">
                <a:solidFill>
                  <a:prstClr val="black"/>
                </a:solidFill>
              </a:rPr>
              <a:t>Bridgwater 2012</a:t>
            </a:r>
            <a:r>
              <a:rPr lang="en-US" sz="1000" dirty="0" smtClean="0">
                <a:solidFill>
                  <a:prstClr val="black"/>
                </a:solidFill>
              </a:rPr>
              <a:t>]</a:t>
            </a:r>
            <a:endParaRPr lang="en-US" sz="2400" dirty="0" smtClean="0">
              <a:solidFill>
                <a:prstClr val="black"/>
              </a:solidFill>
            </a:endParaRPr>
          </a:p>
        </p:txBody>
      </p:sp>
      <p:sp>
        <p:nvSpPr>
          <p:cNvPr id="4" name="Slide Number Placeholder 3"/>
          <p:cNvSpPr>
            <a:spLocks noGrp="1"/>
          </p:cNvSpPr>
          <p:nvPr>
            <p:ph type="sldNum" sz="quarter" idx="12"/>
          </p:nvPr>
        </p:nvSpPr>
        <p:spPr/>
        <p:txBody>
          <a:bodyPr/>
          <a:lstStyle/>
          <a:p>
            <a:fld id="{4C976B89-B934-42B7-BBE1-B47766382DCC}" type="slidenum">
              <a:rPr lang="en-US" smtClean="0"/>
              <a:pPr/>
              <a:t>3</a:t>
            </a:fld>
            <a:endParaRPr lang="en-US"/>
          </a:p>
        </p:txBody>
      </p:sp>
      <p:sp>
        <p:nvSpPr>
          <p:cNvPr id="5" name="Rectangle 4"/>
          <p:cNvSpPr/>
          <p:nvPr/>
        </p:nvSpPr>
        <p:spPr>
          <a:xfrm>
            <a:off x="0" y="0"/>
            <a:ext cx="9144000"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Fast pyrolysis of biomass</a:t>
            </a:r>
          </a:p>
        </p:txBody>
      </p:sp>
      <p:pic>
        <p:nvPicPr>
          <p:cNvPr id="1026" name="Picture 2"/>
          <p:cNvPicPr>
            <a:picLocks noChangeAspect="1" noChangeArrowheads="1"/>
          </p:cNvPicPr>
          <p:nvPr/>
        </p:nvPicPr>
        <p:blipFill>
          <a:blip r:embed="rId2" cstate="print"/>
          <a:srcRect/>
          <a:stretch>
            <a:fillRect/>
          </a:stretch>
        </p:blipFill>
        <p:spPr bwMode="auto">
          <a:xfrm>
            <a:off x="457200" y="3886200"/>
            <a:ext cx="3798697" cy="2613091"/>
          </a:xfrm>
          <a:prstGeom prst="rect">
            <a:avLst/>
          </a:prstGeom>
          <a:noFill/>
          <a:ln w="9525">
            <a:noFill/>
            <a:miter lim="800000"/>
            <a:headEnd/>
            <a:tailEnd/>
          </a:ln>
        </p:spPr>
      </p:pic>
      <p:sp>
        <p:nvSpPr>
          <p:cNvPr id="20" name="TextBox 19"/>
          <p:cNvSpPr txBox="1"/>
          <p:nvPr/>
        </p:nvSpPr>
        <p:spPr>
          <a:xfrm>
            <a:off x="228600" y="6459379"/>
            <a:ext cx="4267200" cy="246221"/>
          </a:xfrm>
          <a:prstGeom prst="rect">
            <a:avLst/>
          </a:prstGeom>
          <a:noFill/>
        </p:spPr>
        <p:txBody>
          <a:bodyPr wrap="square" rtlCol="0">
            <a:spAutoFit/>
          </a:bodyPr>
          <a:lstStyle/>
          <a:p>
            <a:r>
              <a:rPr lang="en-US" sz="1000" dirty="0" smtClean="0"/>
              <a:t>Product distribution from different types of pyrolysis, </a:t>
            </a:r>
            <a:r>
              <a:rPr lang="en-US" sz="1000" i="1" dirty="0" smtClean="0"/>
              <a:t>Source: Bridgwater 2012</a:t>
            </a:r>
            <a:endParaRPr lang="en-US" sz="1000" i="1" dirty="0"/>
          </a:p>
        </p:txBody>
      </p:sp>
      <p:pic>
        <p:nvPicPr>
          <p:cNvPr id="1027" name="Picture 3"/>
          <p:cNvPicPr>
            <a:picLocks noChangeAspect="1" noChangeArrowheads="1"/>
          </p:cNvPicPr>
          <p:nvPr/>
        </p:nvPicPr>
        <p:blipFill>
          <a:blip r:embed="rId3" cstate="print"/>
          <a:srcRect/>
          <a:stretch>
            <a:fillRect/>
          </a:stretch>
        </p:blipFill>
        <p:spPr bwMode="auto">
          <a:xfrm>
            <a:off x="4876800" y="4114800"/>
            <a:ext cx="3877210" cy="2214563"/>
          </a:xfrm>
          <a:prstGeom prst="rect">
            <a:avLst/>
          </a:prstGeom>
          <a:noFill/>
          <a:ln w="9525">
            <a:noFill/>
            <a:miter lim="800000"/>
            <a:headEnd/>
            <a:tailEnd/>
          </a:ln>
        </p:spPr>
      </p:pic>
      <p:sp>
        <p:nvSpPr>
          <p:cNvPr id="21" name="TextBox 20"/>
          <p:cNvSpPr txBox="1"/>
          <p:nvPr/>
        </p:nvSpPr>
        <p:spPr>
          <a:xfrm>
            <a:off x="4876800" y="6441758"/>
            <a:ext cx="3886200" cy="246221"/>
          </a:xfrm>
          <a:prstGeom prst="rect">
            <a:avLst/>
          </a:prstGeom>
          <a:noFill/>
        </p:spPr>
        <p:txBody>
          <a:bodyPr wrap="square" rtlCol="0">
            <a:spAutoFit/>
          </a:bodyPr>
          <a:lstStyle/>
          <a:p>
            <a:r>
              <a:rPr lang="en-US" sz="1000" dirty="0" smtClean="0"/>
              <a:t>Commercial potential of fast pyrolysis technologies, </a:t>
            </a:r>
            <a:r>
              <a:rPr lang="en-US" sz="1000" i="1" dirty="0" smtClean="0"/>
              <a:t>Source: Butler 2011</a:t>
            </a:r>
            <a:endParaRPr lang="en-US" sz="1000" i="1" dirty="0"/>
          </a:p>
        </p:txBody>
      </p:sp>
      <p:sp>
        <p:nvSpPr>
          <p:cNvPr id="9" name="Curved Right Arrow 8"/>
          <p:cNvSpPr/>
          <p:nvPr/>
        </p:nvSpPr>
        <p:spPr>
          <a:xfrm>
            <a:off x="5273702" y="3886200"/>
            <a:ext cx="304800" cy="914400"/>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5554649" y="3767268"/>
            <a:ext cx="1809021" cy="307777"/>
          </a:xfrm>
          <a:prstGeom prst="rect">
            <a:avLst/>
          </a:prstGeom>
          <a:noFill/>
        </p:spPr>
        <p:txBody>
          <a:bodyPr wrap="none" rtlCol="0">
            <a:spAutoFit/>
          </a:bodyPr>
          <a:lstStyle/>
          <a:p>
            <a:r>
              <a:rPr lang="en-US" sz="1400" b="1" dirty="0" smtClean="0">
                <a:solidFill>
                  <a:srgbClr val="FF0000"/>
                </a:solidFill>
              </a:rPr>
              <a:t>bubbling bed reactors</a:t>
            </a:r>
            <a:endParaRPr lang="en-US" sz="1400" b="1" dirty="0">
              <a:solidFill>
                <a:srgbClr val="FF0000"/>
              </a:solidFill>
            </a:endParaRPr>
          </a:p>
        </p:txBody>
      </p:sp>
      <p:sp>
        <p:nvSpPr>
          <p:cNvPr id="14" name="TextBox 13"/>
          <p:cNvSpPr txBox="1"/>
          <p:nvPr/>
        </p:nvSpPr>
        <p:spPr>
          <a:xfrm>
            <a:off x="1431484" y="4295861"/>
            <a:ext cx="662361" cy="307777"/>
          </a:xfrm>
          <a:prstGeom prst="rect">
            <a:avLst/>
          </a:prstGeom>
          <a:solidFill>
            <a:schemeClr val="bg1"/>
          </a:solidFill>
        </p:spPr>
        <p:txBody>
          <a:bodyPr wrap="none" rtlCol="0">
            <a:spAutoFit/>
          </a:bodyPr>
          <a:lstStyle/>
          <a:p>
            <a:r>
              <a:rPr lang="en-US" sz="1400" b="1" dirty="0" smtClean="0">
                <a:solidFill>
                  <a:srgbClr val="FF0000"/>
                </a:solidFill>
              </a:rPr>
              <a:t>bio-oil</a:t>
            </a:r>
            <a:endParaRPr lang="en-US" sz="1400" b="1" dirty="0">
              <a:solidFill>
                <a:srgbClr val="FF0000"/>
              </a:solidFill>
            </a:endParaRPr>
          </a:p>
        </p:txBody>
      </p:sp>
      <p:sp>
        <p:nvSpPr>
          <p:cNvPr id="13" name="Left Brace 12"/>
          <p:cNvSpPr/>
          <p:nvPr/>
        </p:nvSpPr>
        <p:spPr>
          <a:xfrm rot="10800000">
            <a:off x="1286126" y="3962401"/>
            <a:ext cx="198119" cy="99059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4"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NN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62" y="1554480"/>
            <a:ext cx="1407105" cy="1461927"/>
          </a:xfrm>
          <a:prstGeom prst="rect">
            <a:avLst/>
          </a:prstGeom>
        </p:spPr>
      </p:pic>
      <p:sp>
        <p:nvSpPr>
          <p:cNvPr id="4" name="Slide Number Placeholder 3"/>
          <p:cNvSpPr>
            <a:spLocks noGrp="1"/>
          </p:cNvSpPr>
          <p:nvPr>
            <p:ph type="sldNum" sz="quarter" idx="12"/>
          </p:nvPr>
        </p:nvSpPr>
        <p:spPr>
          <a:xfrm>
            <a:off x="7010400" y="6492875"/>
            <a:ext cx="2133600" cy="365125"/>
          </a:xfrm>
        </p:spPr>
        <p:txBody>
          <a:bodyPr/>
          <a:lstStyle/>
          <a:p>
            <a:fld id="{4C976B89-B934-42B7-BBE1-B47766382DCC}" type="slidenum">
              <a:rPr lang="en-US" smtClean="0"/>
              <a:pPr/>
              <a:t>30</a:t>
            </a:fld>
            <a:endParaRPr lang="en-US"/>
          </a:p>
        </p:txBody>
      </p:sp>
      <p:sp>
        <p:nvSpPr>
          <p:cNvPr id="5" name="Rectangle 4"/>
          <p:cNvSpPr/>
          <p:nvPr/>
        </p:nvSpPr>
        <p:spPr>
          <a:xfrm>
            <a:off x="0" y="0"/>
            <a:ext cx="9144000" cy="54864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Computational Pyrolysis Consortium (CPC)</a:t>
            </a:r>
          </a:p>
        </p:txBody>
      </p:sp>
      <p:pic>
        <p:nvPicPr>
          <p:cNvPr id="12" name="Picture 11" descr="INL-Default_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70704" y="1866388"/>
            <a:ext cx="1141576" cy="775828"/>
          </a:xfrm>
          <a:prstGeom prst="rect">
            <a:avLst/>
          </a:prstGeom>
        </p:spPr>
      </p:pic>
      <p:pic>
        <p:nvPicPr>
          <p:cNvPr id="13" name="Picture 12" descr="NREL_Logo.gi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29545" y="1897529"/>
            <a:ext cx="1123255" cy="731524"/>
          </a:xfrm>
          <a:prstGeom prst="rect">
            <a:avLst/>
          </a:prstGeom>
        </p:spPr>
      </p:pic>
      <p:pic>
        <p:nvPicPr>
          <p:cNvPr id="14" name="Picture 13" descr="ORNL_45.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2400" y="1928321"/>
            <a:ext cx="1389997" cy="714244"/>
          </a:xfrm>
          <a:prstGeom prst="rect">
            <a:avLst/>
          </a:prstGeom>
        </p:spPr>
      </p:pic>
      <p:sp>
        <p:nvSpPr>
          <p:cNvPr id="15" name="TextBox 14"/>
          <p:cNvSpPr txBox="1"/>
          <p:nvPr/>
        </p:nvSpPr>
        <p:spPr>
          <a:xfrm>
            <a:off x="152400" y="2856988"/>
            <a:ext cx="1671867" cy="2677656"/>
          </a:xfrm>
          <a:prstGeom prst="rect">
            <a:avLst/>
          </a:prstGeom>
          <a:noFill/>
        </p:spPr>
        <p:txBody>
          <a:bodyPr wrap="square" rtlCol="0">
            <a:spAutoFit/>
          </a:bodyPr>
          <a:lstStyle/>
          <a:p>
            <a:pPr marL="115888" indent="-115888" defTabSz="457200">
              <a:buFont typeface="Arial"/>
              <a:buChar char="•"/>
            </a:pPr>
            <a:r>
              <a:rPr lang="en-US" sz="1200" dirty="0" smtClean="0">
                <a:solidFill>
                  <a:prstClr val="black"/>
                </a:solidFill>
              </a:rPr>
              <a:t>Coordination of the CPC team with industry advisors and university partners</a:t>
            </a:r>
          </a:p>
          <a:p>
            <a:pPr marL="115888" indent="-115888" defTabSz="457200">
              <a:buFont typeface="Arial"/>
              <a:buChar char="•"/>
            </a:pPr>
            <a:endParaRPr lang="en-US" sz="1200" dirty="0" smtClean="0">
              <a:solidFill>
                <a:prstClr val="black"/>
              </a:solidFill>
            </a:endParaRPr>
          </a:p>
          <a:p>
            <a:pPr marL="115888" indent="-115888" defTabSz="457200">
              <a:buFont typeface="Arial"/>
              <a:buChar char="•"/>
            </a:pPr>
            <a:r>
              <a:rPr lang="en-US" sz="1200" dirty="0" smtClean="0">
                <a:solidFill>
                  <a:prstClr val="black"/>
                </a:solidFill>
              </a:rPr>
              <a:t>CFD of biomass pyrolysis reactors </a:t>
            </a:r>
          </a:p>
          <a:p>
            <a:pPr marL="115888" indent="-115888" defTabSz="457200">
              <a:buFont typeface="Arial"/>
              <a:buChar char="•"/>
            </a:pPr>
            <a:endParaRPr lang="en-US" sz="1200" dirty="0" smtClean="0">
              <a:solidFill>
                <a:prstClr val="black"/>
              </a:solidFill>
            </a:endParaRPr>
          </a:p>
          <a:p>
            <a:pPr marL="115888" indent="-115888" defTabSz="457200">
              <a:buFont typeface="Arial"/>
              <a:buChar char="•"/>
            </a:pPr>
            <a:r>
              <a:rPr lang="en-US" sz="1200" dirty="0" smtClean="0">
                <a:solidFill>
                  <a:prstClr val="black"/>
                </a:solidFill>
              </a:rPr>
              <a:t>Low-order models for pyrolysis and upgrading reactors</a:t>
            </a:r>
          </a:p>
          <a:p>
            <a:pPr marL="115888" indent="-115888" defTabSz="457200">
              <a:buFont typeface="Arial"/>
              <a:buChar char="•"/>
            </a:pPr>
            <a:endParaRPr lang="en-US" sz="1200" dirty="0" smtClean="0">
              <a:solidFill>
                <a:prstClr val="black"/>
              </a:solidFill>
            </a:endParaRPr>
          </a:p>
          <a:p>
            <a:pPr marL="115888" indent="-115888" defTabSz="457200">
              <a:buFont typeface="Arial"/>
              <a:buChar char="•"/>
            </a:pPr>
            <a:r>
              <a:rPr lang="en-US" sz="1200" dirty="0" smtClean="0">
                <a:solidFill>
                  <a:prstClr val="black"/>
                </a:solidFill>
              </a:rPr>
              <a:t>Multi-stage model integration</a:t>
            </a:r>
          </a:p>
        </p:txBody>
      </p:sp>
      <p:sp>
        <p:nvSpPr>
          <p:cNvPr id="16" name="TextBox 15"/>
          <p:cNvSpPr txBox="1"/>
          <p:nvPr/>
        </p:nvSpPr>
        <p:spPr>
          <a:xfrm>
            <a:off x="1981200" y="2856988"/>
            <a:ext cx="1645920" cy="3046988"/>
          </a:xfrm>
          <a:prstGeom prst="rect">
            <a:avLst/>
          </a:prstGeom>
          <a:noFill/>
        </p:spPr>
        <p:txBody>
          <a:bodyPr wrap="square" rtlCol="0">
            <a:spAutoFit/>
          </a:bodyPr>
          <a:lstStyle/>
          <a:p>
            <a:pPr marL="117475" indent="-117475" defTabSz="457200">
              <a:buFont typeface="Arial"/>
              <a:buChar char="•"/>
            </a:pPr>
            <a:r>
              <a:rPr lang="en-US" sz="1200" dirty="0" smtClean="0">
                <a:solidFill>
                  <a:prstClr val="black"/>
                </a:solidFill>
              </a:rPr>
              <a:t>Micro-to-pilot-scale reactor data</a:t>
            </a:r>
          </a:p>
          <a:p>
            <a:pPr marL="117475" indent="-117475" defTabSz="457200">
              <a:buFont typeface="Arial"/>
              <a:buChar char="•"/>
            </a:pPr>
            <a:endParaRPr lang="en-US" sz="1200" dirty="0" smtClean="0">
              <a:solidFill>
                <a:prstClr val="black"/>
              </a:solidFill>
            </a:endParaRPr>
          </a:p>
          <a:p>
            <a:pPr marL="117475" indent="-117475" defTabSz="457200">
              <a:buFont typeface="Arial"/>
              <a:buChar char="•"/>
            </a:pPr>
            <a:r>
              <a:rPr lang="en-US" sz="1200" dirty="0" smtClean="0">
                <a:solidFill>
                  <a:prstClr val="black"/>
                </a:solidFill>
              </a:rPr>
              <a:t>Biomass particle-scale reaction and transport models</a:t>
            </a:r>
          </a:p>
          <a:p>
            <a:pPr marL="117475" indent="-117475" defTabSz="457200">
              <a:buFont typeface="Arial"/>
              <a:buChar char="•"/>
            </a:pPr>
            <a:endParaRPr lang="en-US" sz="1200" dirty="0" smtClean="0">
              <a:solidFill>
                <a:prstClr val="black"/>
              </a:solidFill>
            </a:endParaRPr>
          </a:p>
          <a:p>
            <a:pPr marL="117475" indent="-117475" defTabSz="457200">
              <a:buFont typeface="Arial"/>
              <a:buChar char="•"/>
            </a:pPr>
            <a:r>
              <a:rPr lang="en-US" sz="1200" dirty="0" smtClean="0">
                <a:solidFill>
                  <a:prstClr val="black"/>
                </a:solidFill>
              </a:rPr>
              <a:t>Catalytic vapor-phase kinetic models </a:t>
            </a:r>
          </a:p>
          <a:p>
            <a:pPr marL="117475" indent="-117475" defTabSz="457200">
              <a:buFont typeface="Arial"/>
              <a:buChar char="•"/>
            </a:pPr>
            <a:endParaRPr lang="en-US" sz="1200" dirty="0" smtClean="0">
              <a:solidFill>
                <a:prstClr val="black"/>
              </a:solidFill>
            </a:endParaRPr>
          </a:p>
          <a:p>
            <a:pPr marL="117475" indent="-117475" defTabSz="457200">
              <a:buFont typeface="Arial"/>
              <a:buChar char="•"/>
            </a:pPr>
            <a:r>
              <a:rPr lang="en-US" sz="1200" dirty="0" smtClean="0">
                <a:solidFill>
                  <a:prstClr val="black"/>
                </a:solidFill>
              </a:rPr>
              <a:t>CFD of vapor-phase catalytic upgrading</a:t>
            </a:r>
          </a:p>
          <a:p>
            <a:pPr marL="117475" indent="-117475" defTabSz="457200">
              <a:buFont typeface="Arial"/>
              <a:buChar char="•"/>
            </a:pPr>
            <a:endParaRPr lang="en-US" sz="1200" dirty="0" smtClean="0">
              <a:solidFill>
                <a:prstClr val="black"/>
              </a:solidFill>
            </a:endParaRPr>
          </a:p>
          <a:p>
            <a:pPr marL="117475" indent="-117475" defTabSz="457200">
              <a:buFont typeface="Arial"/>
              <a:buChar char="•"/>
            </a:pPr>
            <a:r>
              <a:rPr lang="en-US" sz="1200" dirty="0" smtClean="0">
                <a:solidFill>
                  <a:prstClr val="black"/>
                </a:solidFill>
              </a:rPr>
              <a:t>Identification of critical TEA inputs </a:t>
            </a:r>
          </a:p>
        </p:txBody>
      </p:sp>
      <p:sp>
        <p:nvSpPr>
          <p:cNvPr id="17" name="TextBox 16"/>
          <p:cNvSpPr txBox="1"/>
          <p:nvPr/>
        </p:nvSpPr>
        <p:spPr>
          <a:xfrm>
            <a:off x="3840480" y="2874469"/>
            <a:ext cx="1645920" cy="3046988"/>
          </a:xfrm>
          <a:prstGeom prst="rect">
            <a:avLst/>
          </a:prstGeom>
          <a:noFill/>
        </p:spPr>
        <p:txBody>
          <a:bodyPr wrap="square" rtlCol="0">
            <a:spAutoFit/>
          </a:bodyPr>
          <a:lstStyle/>
          <a:p>
            <a:pPr marL="117475" indent="-117475" defTabSz="457200">
              <a:buFont typeface="Arial"/>
              <a:buChar char="•"/>
            </a:pPr>
            <a:r>
              <a:rPr lang="en-US" sz="1200" dirty="0" smtClean="0">
                <a:solidFill>
                  <a:prstClr val="black"/>
                </a:solidFill>
              </a:rPr>
              <a:t>Hydro-treating and aqueous upgrading catalyst data</a:t>
            </a:r>
          </a:p>
          <a:p>
            <a:pPr marL="117475" indent="-117475" defTabSz="457200">
              <a:buFont typeface="Arial"/>
              <a:buChar char="•"/>
            </a:pPr>
            <a:endParaRPr lang="en-US" sz="1200" dirty="0" smtClean="0">
              <a:solidFill>
                <a:prstClr val="black"/>
              </a:solidFill>
            </a:endParaRPr>
          </a:p>
          <a:p>
            <a:pPr marL="117475" indent="-117475" defTabSz="457200">
              <a:buFont typeface="Arial"/>
              <a:buChar char="•"/>
            </a:pPr>
            <a:r>
              <a:rPr lang="en-US" sz="1200" dirty="0" smtClean="0">
                <a:solidFill>
                  <a:prstClr val="black"/>
                </a:solidFill>
              </a:rPr>
              <a:t>Non-polar and polar liquid phase catalytic kinetic models</a:t>
            </a:r>
          </a:p>
          <a:p>
            <a:pPr marL="117475" indent="-117475" defTabSz="457200">
              <a:buFont typeface="Arial"/>
              <a:buChar char="•"/>
            </a:pPr>
            <a:endParaRPr lang="en-US" sz="1200" dirty="0" smtClean="0">
              <a:solidFill>
                <a:prstClr val="black"/>
              </a:solidFill>
            </a:endParaRPr>
          </a:p>
          <a:p>
            <a:pPr marL="117475" indent="-117475" defTabSz="457200">
              <a:buFont typeface="Arial"/>
              <a:buChar char="•"/>
            </a:pPr>
            <a:r>
              <a:rPr lang="en-US" sz="1200" dirty="0" smtClean="0">
                <a:solidFill>
                  <a:prstClr val="black"/>
                </a:solidFill>
              </a:rPr>
              <a:t>Integrated liquid catalytic reactor models </a:t>
            </a:r>
          </a:p>
          <a:p>
            <a:pPr marL="117475" indent="-117475" defTabSz="457200">
              <a:buFont typeface="Arial"/>
              <a:buChar char="•"/>
            </a:pPr>
            <a:endParaRPr lang="en-US" sz="1200" dirty="0" smtClean="0">
              <a:solidFill>
                <a:prstClr val="black"/>
              </a:solidFill>
            </a:endParaRPr>
          </a:p>
          <a:p>
            <a:pPr marL="117475" indent="-117475" defTabSz="457200">
              <a:buFont typeface="Arial"/>
              <a:buChar char="•"/>
            </a:pPr>
            <a:r>
              <a:rPr lang="en-US" sz="1200" dirty="0" smtClean="0">
                <a:solidFill>
                  <a:prstClr val="black"/>
                </a:solidFill>
              </a:rPr>
              <a:t>Identification of critical TEA inputs</a:t>
            </a:r>
          </a:p>
        </p:txBody>
      </p:sp>
      <p:sp>
        <p:nvSpPr>
          <p:cNvPr id="18" name="TextBox 17"/>
          <p:cNvSpPr txBox="1"/>
          <p:nvPr/>
        </p:nvSpPr>
        <p:spPr>
          <a:xfrm>
            <a:off x="5516880" y="2843328"/>
            <a:ext cx="1645920" cy="1569660"/>
          </a:xfrm>
          <a:prstGeom prst="rect">
            <a:avLst/>
          </a:prstGeom>
          <a:noFill/>
        </p:spPr>
        <p:txBody>
          <a:bodyPr wrap="square" rtlCol="0">
            <a:spAutoFit/>
          </a:bodyPr>
          <a:lstStyle/>
          <a:p>
            <a:pPr marL="117475" indent="-117475" defTabSz="457200">
              <a:buFont typeface="Arial"/>
              <a:buChar char="•"/>
            </a:pPr>
            <a:r>
              <a:rPr lang="en-US" sz="1200" dirty="0" smtClean="0">
                <a:solidFill>
                  <a:prstClr val="black"/>
                </a:solidFill>
              </a:rPr>
              <a:t>Biomass feedstock characterization tools and data</a:t>
            </a:r>
          </a:p>
          <a:p>
            <a:pPr marL="117475" indent="-117475" defTabSz="457200">
              <a:buFont typeface="Arial"/>
              <a:buChar char="•"/>
            </a:pPr>
            <a:endParaRPr lang="en-US" sz="1200" dirty="0" smtClean="0">
              <a:solidFill>
                <a:prstClr val="black"/>
              </a:solidFill>
            </a:endParaRPr>
          </a:p>
          <a:p>
            <a:pPr marL="117475" indent="-117475" defTabSz="457200">
              <a:buFont typeface="Arial"/>
              <a:buChar char="•"/>
            </a:pPr>
            <a:r>
              <a:rPr lang="en-US" sz="1200" dirty="0" smtClean="0">
                <a:solidFill>
                  <a:prstClr val="black"/>
                </a:solidFill>
              </a:rPr>
              <a:t>Model component and data sharing/archiving mechanism</a:t>
            </a:r>
          </a:p>
        </p:txBody>
      </p:sp>
      <p:sp>
        <p:nvSpPr>
          <p:cNvPr id="19" name="TextBox 18"/>
          <p:cNvSpPr txBox="1"/>
          <p:nvPr/>
        </p:nvSpPr>
        <p:spPr>
          <a:xfrm>
            <a:off x="640080" y="5983069"/>
            <a:ext cx="7924800" cy="646331"/>
          </a:xfrm>
          <a:prstGeom prst="rect">
            <a:avLst/>
          </a:prstGeom>
          <a:noFill/>
        </p:spPr>
        <p:txBody>
          <a:bodyPr wrap="square" rtlCol="0">
            <a:spAutoFit/>
          </a:bodyPr>
          <a:lstStyle/>
          <a:p>
            <a:pPr defTabSz="457200"/>
            <a:r>
              <a:rPr lang="en-US" dirty="0" smtClean="0"/>
              <a:t>Assess the commercial feasibility of advanced catalytic technologies for producing infrastructure compatible transportation fuels from biomass-derived pyrolysis oils.</a:t>
            </a:r>
            <a:endParaRPr lang="en-US" dirty="0">
              <a:solidFill>
                <a:prstClr val="black"/>
              </a:solidFill>
            </a:endParaRPr>
          </a:p>
        </p:txBody>
      </p:sp>
      <p:sp>
        <p:nvSpPr>
          <p:cNvPr id="20" name="Right Brace 19"/>
          <p:cNvSpPr/>
          <p:nvPr/>
        </p:nvSpPr>
        <p:spPr>
          <a:xfrm rot="5400000">
            <a:off x="4373880" y="1402079"/>
            <a:ext cx="457200" cy="8778240"/>
          </a:xfrm>
          <a:prstGeom prst="rightBrace">
            <a:avLst/>
          </a:prstGeom>
          <a:noFill/>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372097" y="2064823"/>
            <a:ext cx="1467103" cy="553170"/>
          </a:xfrm>
          <a:prstGeom prst="rect">
            <a:avLst/>
          </a:prstGeom>
        </p:spPr>
      </p:pic>
      <p:sp>
        <p:nvSpPr>
          <p:cNvPr id="22" name="TextBox 21"/>
          <p:cNvSpPr txBox="1"/>
          <p:nvPr/>
        </p:nvSpPr>
        <p:spPr>
          <a:xfrm>
            <a:off x="7269480" y="2856988"/>
            <a:ext cx="1645920" cy="2492990"/>
          </a:xfrm>
          <a:prstGeom prst="rect">
            <a:avLst/>
          </a:prstGeom>
          <a:noFill/>
        </p:spPr>
        <p:txBody>
          <a:bodyPr wrap="square" rtlCol="0">
            <a:spAutoFit/>
          </a:bodyPr>
          <a:lstStyle/>
          <a:p>
            <a:pPr marL="117475" indent="-117475" defTabSz="457200">
              <a:buFont typeface="Arial"/>
              <a:buChar char="•"/>
            </a:pPr>
            <a:r>
              <a:rPr lang="en-US" sz="1200" dirty="0" smtClean="0">
                <a:solidFill>
                  <a:prstClr val="black"/>
                </a:solidFill>
              </a:rPr>
              <a:t>Vapor-phase catalytic molecular </a:t>
            </a:r>
            <a:r>
              <a:rPr lang="en-US" sz="1200" dirty="0" err="1" smtClean="0">
                <a:solidFill>
                  <a:prstClr val="black"/>
                </a:solidFill>
              </a:rPr>
              <a:t>energetics</a:t>
            </a:r>
            <a:r>
              <a:rPr lang="en-US" sz="1200" dirty="0" smtClean="0">
                <a:solidFill>
                  <a:prstClr val="black"/>
                </a:solidFill>
              </a:rPr>
              <a:t> </a:t>
            </a:r>
          </a:p>
          <a:p>
            <a:pPr marL="117475" indent="-117475" defTabSz="457200">
              <a:buFont typeface="Arial"/>
              <a:buChar char="•"/>
            </a:pPr>
            <a:endParaRPr lang="en-US" sz="1200" dirty="0" smtClean="0">
              <a:solidFill>
                <a:prstClr val="black"/>
              </a:solidFill>
            </a:endParaRPr>
          </a:p>
          <a:p>
            <a:pPr marL="117475" indent="-117475" defTabSz="457200">
              <a:buFont typeface="Arial"/>
              <a:buChar char="•"/>
            </a:pPr>
            <a:r>
              <a:rPr lang="en-US" sz="1200" dirty="0" smtClean="0">
                <a:solidFill>
                  <a:prstClr val="black"/>
                </a:solidFill>
              </a:rPr>
              <a:t>Fundamental bio-oil vapor thermodynamic properties</a:t>
            </a:r>
          </a:p>
          <a:p>
            <a:pPr marL="117475" indent="-117475" defTabSz="457200">
              <a:buFont typeface="Arial"/>
              <a:buChar char="•"/>
            </a:pPr>
            <a:endParaRPr lang="en-US" sz="1200" dirty="0" smtClean="0">
              <a:solidFill>
                <a:prstClr val="black"/>
              </a:solidFill>
            </a:endParaRPr>
          </a:p>
          <a:p>
            <a:pPr marL="117475" indent="-117475" defTabSz="457200">
              <a:buFont typeface="Arial"/>
              <a:buChar char="•"/>
            </a:pPr>
            <a:r>
              <a:rPr lang="en-US" sz="1200" dirty="0" smtClean="0">
                <a:solidFill>
                  <a:prstClr val="black"/>
                </a:solidFill>
              </a:rPr>
              <a:t>Identification of potential catalysts for vapor-phase upgrading</a:t>
            </a:r>
          </a:p>
        </p:txBody>
      </p:sp>
      <p:sp>
        <p:nvSpPr>
          <p:cNvPr id="24" name="TextBox 23"/>
          <p:cNvSpPr txBox="1"/>
          <p:nvPr/>
        </p:nvSpPr>
        <p:spPr>
          <a:xfrm>
            <a:off x="3032756" y="1428690"/>
            <a:ext cx="3139449" cy="400110"/>
          </a:xfrm>
          <a:prstGeom prst="rect">
            <a:avLst/>
          </a:prstGeom>
          <a:noFill/>
        </p:spPr>
        <p:txBody>
          <a:bodyPr wrap="none" rtlCol="0">
            <a:spAutoFit/>
          </a:bodyPr>
          <a:lstStyle/>
          <a:p>
            <a:r>
              <a:rPr lang="en-US" sz="2000" dirty="0" smtClean="0"/>
              <a:t>Members of the Consortium</a:t>
            </a:r>
            <a:endParaRPr lang="en-US" sz="2000" dirty="0"/>
          </a:p>
        </p:txBody>
      </p:sp>
      <p:pic>
        <p:nvPicPr>
          <p:cNvPr id="25" name="Picture 3" descr="C:\Users\g72\Desktop\copy-Icon-O-e1404147914303.png"/>
          <p:cNvPicPr>
            <a:picLocks noChangeAspect="1" noChangeArrowheads="1"/>
          </p:cNvPicPr>
          <p:nvPr/>
        </p:nvPicPr>
        <p:blipFill>
          <a:blip r:embed="rId7" cstate="print"/>
          <a:srcRect/>
          <a:stretch>
            <a:fillRect/>
          </a:stretch>
        </p:blipFill>
        <p:spPr bwMode="auto">
          <a:xfrm>
            <a:off x="4065832" y="685800"/>
            <a:ext cx="1073296" cy="7315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p:cNvSpPr/>
          <p:nvPr/>
        </p:nvSpPr>
        <p:spPr>
          <a:xfrm>
            <a:off x="3110101" y="3761601"/>
            <a:ext cx="1550603" cy="252247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C976B89-B934-42B7-BBE1-B47766382DCC}" type="slidenum">
              <a:rPr lang="en-US" smtClean="0"/>
              <a:pPr/>
              <a:t>4</a:t>
            </a:fld>
            <a:endParaRPr lang="en-US"/>
          </a:p>
        </p:txBody>
      </p:sp>
      <p:sp>
        <p:nvSpPr>
          <p:cNvPr id="5" name="Rectangle 4"/>
          <p:cNvSpPr/>
          <p:nvPr/>
        </p:nvSpPr>
        <p:spPr>
          <a:xfrm>
            <a:off x="0" y="0"/>
            <a:ext cx="9144000"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effectLst>
                  <a:outerShdw blurRad="38100" dist="38100" dir="2700000" algn="tl">
                    <a:srgbClr val="000000">
                      <a:alpha val="43137"/>
                    </a:srgbClr>
                  </a:outerShdw>
                </a:effectLst>
                <a:latin typeface="+mj-lt"/>
              </a:rPr>
              <a:t>Bubbling bed reactors are widely used for fast pyrolysis</a:t>
            </a:r>
          </a:p>
        </p:txBody>
      </p:sp>
      <p:sp>
        <p:nvSpPr>
          <p:cNvPr id="25" name="Flowchart: Magnetic Disk 24"/>
          <p:cNvSpPr/>
          <p:nvPr/>
        </p:nvSpPr>
        <p:spPr>
          <a:xfrm>
            <a:off x="3330771" y="4000758"/>
            <a:ext cx="1105570" cy="205740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Bubbling</a:t>
            </a:r>
          </a:p>
          <a:p>
            <a:pPr algn="ctr"/>
            <a:r>
              <a:rPr lang="en-US" sz="1400" dirty="0" smtClean="0">
                <a:effectLst>
                  <a:outerShdw blurRad="38100" dist="38100" dir="2700000" algn="tl">
                    <a:srgbClr val="000000">
                      <a:alpha val="43137"/>
                    </a:srgbClr>
                  </a:outerShdw>
                </a:effectLst>
              </a:rPr>
              <a:t>Fluidized Bed Reactor</a:t>
            </a:r>
            <a:endParaRPr lang="en-US" sz="1400" dirty="0">
              <a:effectLst>
                <a:outerShdw blurRad="38100" dist="38100" dir="2700000" algn="tl">
                  <a:srgbClr val="000000">
                    <a:alpha val="43137"/>
                  </a:srgbClr>
                </a:outerShdw>
              </a:effectLst>
            </a:endParaRPr>
          </a:p>
        </p:txBody>
      </p:sp>
      <p:sp>
        <p:nvSpPr>
          <p:cNvPr id="26" name="Rectangle 25"/>
          <p:cNvSpPr/>
          <p:nvPr/>
        </p:nvSpPr>
        <p:spPr>
          <a:xfrm>
            <a:off x="1469829" y="4381758"/>
            <a:ext cx="12192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Feed Handling</a:t>
            </a:r>
          </a:p>
          <a:p>
            <a:pPr algn="ctr"/>
            <a:r>
              <a:rPr lang="en-US" sz="1400" dirty="0" smtClean="0">
                <a:effectLst>
                  <a:outerShdw blurRad="38100" dist="38100" dir="2700000" algn="tl">
                    <a:srgbClr val="000000">
                      <a:alpha val="43137"/>
                    </a:srgbClr>
                  </a:outerShdw>
                </a:effectLst>
              </a:rPr>
              <a:t>and Preprocessing </a:t>
            </a:r>
            <a:endParaRPr lang="en-US" sz="1400" dirty="0">
              <a:effectLst>
                <a:outerShdw blurRad="38100" dist="38100" dir="2700000" algn="tl">
                  <a:srgbClr val="000000">
                    <a:alpha val="43137"/>
                  </a:srgbClr>
                </a:outerShdw>
              </a:effectLst>
            </a:endParaRPr>
          </a:p>
        </p:txBody>
      </p:sp>
      <p:cxnSp>
        <p:nvCxnSpPr>
          <p:cNvPr id="27" name="Straight Arrow Connector 26"/>
          <p:cNvCxnSpPr>
            <a:stCxn id="33" idx="2"/>
            <a:endCxn id="26" idx="0"/>
          </p:cNvCxnSpPr>
          <p:nvPr/>
        </p:nvCxnSpPr>
        <p:spPr>
          <a:xfrm flipH="1">
            <a:off x="2079429" y="4000758"/>
            <a:ext cx="1" cy="3810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76439" y="3723759"/>
            <a:ext cx="1005981" cy="276999"/>
          </a:xfrm>
          <a:prstGeom prst="rect">
            <a:avLst/>
          </a:prstGeom>
          <a:noFill/>
        </p:spPr>
        <p:txBody>
          <a:bodyPr wrap="none" rtlCol="0">
            <a:spAutoFit/>
          </a:bodyPr>
          <a:lstStyle/>
          <a:p>
            <a:r>
              <a:rPr lang="en-US" sz="1200" dirty="0" smtClean="0"/>
              <a:t>Raw Biomass</a:t>
            </a:r>
            <a:endParaRPr lang="en-US" sz="1200" dirty="0"/>
          </a:p>
        </p:txBody>
      </p:sp>
      <p:cxnSp>
        <p:nvCxnSpPr>
          <p:cNvPr id="35" name="Shape 34"/>
          <p:cNvCxnSpPr>
            <a:stCxn id="26" idx="2"/>
          </p:cNvCxnSpPr>
          <p:nvPr/>
        </p:nvCxnSpPr>
        <p:spPr>
          <a:xfrm rot="16200000" flipH="1">
            <a:off x="2552700" y="4594287"/>
            <a:ext cx="304800" cy="1251342"/>
          </a:xfrm>
          <a:prstGeom prst="bentConnector2">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Flowchart: Off-page Connector 48"/>
          <p:cNvSpPr/>
          <p:nvPr/>
        </p:nvSpPr>
        <p:spPr>
          <a:xfrm>
            <a:off x="5012874" y="4262735"/>
            <a:ext cx="685130" cy="914400"/>
          </a:xfrm>
          <a:prstGeom prst="flowChartOffpageConnector">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dirty="0" smtClean="0">
                <a:effectLst>
                  <a:outerShdw blurRad="38100" dist="38100" dir="2700000" algn="tl">
                    <a:srgbClr val="000000">
                      <a:alpha val="43137"/>
                    </a:srgbClr>
                  </a:outerShdw>
                </a:effectLst>
              </a:rPr>
              <a:t>Cyclone</a:t>
            </a:r>
            <a:endParaRPr lang="en-US" sz="1400" dirty="0">
              <a:effectLst>
                <a:outerShdw blurRad="38100" dist="38100" dir="2700000" algn="tl">
                  <a:srgbClr val="000000">
                    <a:alpha val="43137"/>
                  </a:srgbClr>
                </a:outerShdw>
              </a:effectLst>
            </a:endParaRPr>
          </a:p>
        </p:txBody>
      </p:sp>
      <p:cxnSp>
        <p:nvCxnSpPr>
          <p:cNvPr id="51" name="Elbow Connector 50"/>
          <p:cNvCxnSpPr>
            <a:stCxn id="25" idx="1"/>
            <a:endCxn id="49" idx="0"/>
          </p:cNvCxnSpPr>
          <p:nvPr/>
        </p:nvCxnSpPr>
        <p:spPr>
          <a:xfrm rot="16200000" flipH="1">
            <a:off x="4488508" y="3395805"/>
            <a:ext cx="261977" cy="1471883"/>
          </a:xfrm>
          <a:prstGeom prst="bentConnector3">
            <a:avLst>
              <a:gd name="adj1" fmla="val -13582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150171" y="4377035"/>
            <a:ext cx="1066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Quench</a:t>
            </a:r>
          </a:p>
          <a:p>
            <a:pPr algn="ctr"/>
            <a:r>
              <a:rPr lang="en-US" sz="1400" dirty="0" smtClean="0">
                <a:effectLst>
                  <a:outerShdw blurRad="38100" dist="38100" dir="2700000" algn="tl">
                    <a:srgbClr val="000000">
                      <a:alpha val="43137"/>
                    </a:srgbClr>
                  </a:outerShdw>
                </a:effectLst>
              </a:rPr>
              <a:t>Cooler</a:t>
            </a:r>
            <a:endParaRPr lang="en-US" sz="1400" dirty="0">
              <a:effectLst>
                <a:outerShdw blurRad="38100" dist="38100" dir="2700000" algn="tl">
                  <a:srgbClr val="000000">
                    <a:alpha val="43137"/>
                  </a:srgbClr>
                </a:outerShdw>
              </a:effectLst>
            </a:endParaRPr>
          </a:p>
        </p:txBody>
      </p:sp>
      <p:cxnSp>
        <p:nvCxnSpPr>
          <p:cNvPr id="56" name="Straight Arrow Connector 55"/>
          <p:cNvCxnSpPr>
            <a:stCxn id="49" idx="3"/>
            <a:endCxn id="55" idx="1"/>
          </p:cNvCxnSpPr>
          <p:nvPr/>
        </p:nvCxnSpPr>
        <p:spPr>
          <a:xfrm>
            <a:off x="5698004" y="4719935"/>
            <a:ext cx="45216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9" idx="2"/>
            <a:endCxn id="61" idx="0"/>
          </p:cNvCxnSpPr>
          <p:nvPr/>
        </p:nvCxnSpPr>
        <p:spPr>
          <a:xfrm>
            <a:off x="5355439" y="5177135"/>
            <a:ext cx="1" cy="4572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784610" y="5634335"/>
            <a:ext cx="1141659" cy="276999"/>
          </a:xfrm>
          <a:prstGeom prst="rect">
            <a:avLst/>
          </a:prstGeom>
          <a:noFill/>
        </p:spPr>
        <p:txBody>
          <a:bodyPr wrap="none" rtlCol="0">
            <a:spAutoFit/>
          </a:bodyPr>
          <a:lstStyle/>
          <a:p>
            <a:r>
              <a:rPr lang="en-US" sz="1200" dirty="0" smtClean="0"/>
              <a:t>Char and Solids</a:t>
            </a:r>
          </a:p>
        </p:txBody>
      </p:sp>
      <p:cxnSp>
        <p:nvCxnSpPr>
          <p:cNvPr id="66" name="Straight Arrow Connector 65"/>
          <p:cNvCxnSpPr>
            <a:stCxn id="55" idx="2"/>
            <a:endCxn id="68" idx="0"/>
          </p:cNvCxnSpPr>
          <p:nvPr/>
        </p:nvCxnSpPr>
        <p:spPr>
          <a:xfrm>
            <a:off x="6683571" y="5062835"/>
            <a:ext cx="0" cy="57150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230166" y="5634335"/>
            <a:ext cx="906810" cy="461665"/>
          </a:xfrm>
          <a:prstGeom prst="rect">
            <a:avLst/>
          </a:prstGeom>
          <a:noFill/>
        </p:spPr>
        <p:txBody>
          <a:bodyPr wrap="square" rtlCol="0">
            <a:spAutoFit/>
          </a:bodyPr>
          <a:lstStyle/>
          <a:p>
            <a:r>
              <a:rPr lang="en-US" sz="1200" dirty="0" smtClean="0"/>
              <a:t>Bio-Oil to Upgrading</a:t>
            </a:r>
            <a:endParaRPr lang="en-US" sz="1200" dirty="0"/>
          </a:p>
        </p:txBody>
      </p:sp>
      <p:cxnSp>
        <p:nvCxnSpPr>
          <p:cNvPr id="82" name="Straight Arrow Connector 81"/>
          <p:cNvCxnSpPr>
            <a:stCxn id="55" idx="0"/>
            <a:endCxn id="85" idx="2"/>
          </p:cNvCxnSpPr>
          <p:nvPr/>
        </p:nvCxnSpPr>
        <p:spPr>
          <a:xfrm flipV="1">
            <a:off x="6683571" y="4038600"/>
            <a:ext cx="0" cy="338435"/>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2179824" y="5372358"/>
            <a:ext cx="814005" cy="461665"/>
          </a:xfrm>
          <a:prstGeom prst="rect">
            <a:avLst/>
          </a:prstGeom>
          <a:noFill/>
        </p:spPr>
        <p:txBody>
          <a:bodyPr wrap="none" rtlCol="0">
            <a:spAutoFit/>
          </a:bodyPr>
          <a:lstStyle/>
          <a:p>
            <a:r>
              <a:rPr lang="en-US" sz="1200" dirty="0" smtClean="0"/>
              <a:t>Biomass</a:t>
            </a:r>
          </a:p>
          <a:p>
            <a:r>
              <a:rPr lang="en-US" sz="1200" dirty="0" smtClean="0"/>
              <a:t>Feedstock</a:t>
            </a:r>
            <a:endParaRPr lang="en-US" sz="1200" dirty="0"/>
          </a:p>
        </p:txBody>
      </p:sp>
      <p:sp>
        <p:nvSpPr>
          <p:cNvPr id="85" name="TextBox 84"/>
          <p:cNvSpPr txBox="1"/>
          <p:nvPr/>
        </p:nvSpPr>
        <p:spPr>
          <a:xfrm>
            <a:off x="5899542" y="3761601"/>
            <a:ext cx="1568058" cy="276999"/>
          </a:xfrm>
          <a:prstGeom prst="rect">
            <a:avLst/>
          </a:prstGeom>
          <a:noFill/>
        </p:spPr>
        <p:txBody>
          <a:bodyPr wrap="square" rtlCol="0">
            <a:spAutoFit/>
          </a:bodyPr>
          <a:lstStyle/>
          <a:p>
            <a:r>
              <a:rPr lang="en-US" sz="1200" dirty="0" smtClean="0"/>
              <a:t>Non-Condensable Gas</a:t>
            </a:r>
          </a:p>
        </p:txBody>
      </p:sp>
      <p:cxnSp>
        <p:nvCxnSpPr>
          <p:cNvPr id="88" name="Straight Arrow Connector 87"/>
          <p:cNvCxnSpPr>
            <a:stCxn id="91" idx="0"/>
            <a:endCxn id="25" idx="3"/>
          </p:cNvCxnSpPr>
          <p:nvPr/>
        </p:nvCxnSpPr>
        <p:spPr>
          <a:xfrm flipH="1" flipV="1">
            <a:off x="3883556" y="6058158"/>
            <a:ext cx="1" cy="370443"/>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64825" y="6428601"/>
            <a:ext cx="1037463" cy="276999"/>
          </a:xfrm>
          <a:prstGeom prst="rect">
            <a:avLst/>
          </a:prstGeom>
          <a:noFill/>
        </p:spPr>
        <p:txBody>
          <a:bodyPr wrap="none" rtlCol="0">
            <a:spAutoFit/>
          </a:bodyPr>
          <a:lstStyle/>
          <a:p>
            <a:r>
              <a:rPr lang="en-US" sz="1200" dirty="0" smtClean="0"/>
              <a:t>Fluidizing Gas</a:t>
            </a:r>
          </a:p>
        </p:txBody>
      </p:sp>
      <p:sp>
        <p:nvSpPr>
          <p:cNvPr id="95" name="Content Placeholder 2"/>
          <p:cNvSpPr>
            <a:spLocks noGrp="1"/>
          </p:cNvSpPr>
          <p:nvPr>
            <p:ph idx="1"/>
          </p:nvPr>
        </p:nvSpPr>
        <p:spPr>
          <a:xfrm>
            <a:off x="457200" y="685801"/>
            <a:ext cx="8534400" cy="2743200"/>
          </a:xfrm>
        </p:spPr>
        <p:txBody>
          <a:bodyPr>
            <a:normAutofit/>
          </a:bodyPr>
          <a:lstStyle/>
          <a:p>
            <a:pPr marL="174625" indent="-174625"/>
            <a:r>
              <a:rPr lang="en-US" sz="2000" dirty="0" smtClean="0"/>
              <a:t>Geldart Group B (sand) bed particles with or without catalysts</a:t>
            </a:r>
          </a:p>
          <a:p>
            <a:pPr marL="174625" indent="-174625"/>
            <a:r>
              <a:rPr lang="en-US" sz="2000" dirty="0" smtClean="0"/>
              <a:t>Bed fluidized under no-oxygen conditions</a:t>
            </a:r>
          </a:p>
          <a:p>
            <a:pPr marL="174625" indent="-174625"/>
            <a:r>
              <a:rPr lang="en-US" sz="2000" dirty="0" smtClean="0"/>
              <a:t>Raw biomass injected as particles and removed as char</a:t>
            </a:r>
          </a:p>
          <a:p>
            <a:pPr marL="174625" indent="-174625"/>
            <a:r>
              <a:rPr lang="en-US" sz="2000" dirty="0" smtClean="0"/>
              <a:t>Biomass typically &lt; 1% of bed mass</a:t>
            </a:r>
          </a:p>
          <a:p>
            <a:pPr marL="174625" indent="-174625"/>
            <a:r>
              <a:rPr lang="en-US" sz="2000" dirty="0" smtClean="0"/>
              <a:t>Bed temperature 425-600°C</a:t>
            </a:r>
          </a:p>
          <a:p>
            <a:pPr marL="174625" indent="-174625"/>
            <a:r>
              <a:rPr lang="en-US" sz="2000" dirty="0" smtClean="0"/>
              <a:t>Very rapid heating rate (up to 1,000°C/s)</a:t>
            </a:r>
          </a:p>
          <a:p>
            <a:pPr marL="174625" indent="-174625"/>
            <a:r>
              <a:rPr lang="en-US" sz="2000" dirty="0" smtClean="0"/>
              <a:t>Mixing and particle RTD very important to product composition and conversion</a:t>
            </a:r>
          </a:p>
        </p:txBody>
      </p:sp>
      <p:sp>
        <p:nvSpPr>
          <p:cNvPr id="24" name="TextBox 23"/>
          <p:cNvSpPr txBox="1"/>
          <p:nvPr/>
        </p:nvSpPr>
        <p:spPr>
          <a:xfrm>
            <a:off x="3817471" y="3366701"/>
            <a:ext cx="1821329" cy="276999"/>
          </a:xfrm>
          <a:prstGeom prst="rect">
            <a:avLst/>
          </a:prstGeom>
          <a:noFill/>
        </p:spPr>
        <p:txBody>
          <a:bodyPr wrap="square" rtlCol="0">
            <a:spAutoFit/>
          </a:bodyPr>
          <a:lstStyle/>
          <a:p>
            <a:r>
              <a:rPr lang="en-US" sz="1200" dirty="0" smtClean="0"/>
              <a:t>Tar (liquid), Char, Gas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diamond(in)">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838201"/>
            <a:ext cx="8458200" cy="5791199"/>
          </a:xfrm>
        </p:spPr>
        <p:txBody>
          <a:bodyPr>
            <a:noAutofit/>
          </a:bodyPr>
          <a:lstStyle/>
          <a:p>
            <a:pPr marL="173038" indent="-173038"/>
            <a:r>
              <a:rPr lang="en-US" sz="2400" dirty="0" smtClean="0"/>
              <a:t>Create low-order reactor models (LORM) with the following characteristics</a:t>
            </a:r>
          </a:p>
          <a:p>
            <a:pPr marL="573088" lvl="1" indent="-173038"/>
            <a:r>
              <a:rPr lang="en-US" sz="2000" dirty="0" smtClean="0"/>
              <a:t>fast-executing (can be run on a desktop computer)</a:t>
            </a:r>
          </a:p>
          <a:p>
            <a:pPr marL="573088" lvl="1" indent="-173038"/>
            <a:r>
              <a:rPr lang="en-US" sz="2000" dirty="0" smtClean="0"/>
              <a:t>open-source tool for the broader pyrolysis community</a:t>
            </a:r>
          </a:p>
          <a:p>
            <a:pPr marL="573088" lvl="1" indent="-173038"/>
            <a:r>
              <a:rPr lang="en-US" sz="2000" dirty="0" smtClean="0"/>
              <a:t>account for rate-limiting steps in</a:t>
            </a:r>
          </a:p>
          <a:p>
            <a:pPr marL="973138" lvl="2" indent="-173038"/>
            <a:r>
              <a:rPr lang="en-US" sz="1600" dirty="0" smtClean="0"/>
              <a:t>particle-scale mixing</a:t>
            </a:r>
          </a:p>
          <a:p>
            <a:pPr marL="973138" lvl="2" indent="-173038"/>
            <a:r>
              <a:rPr lang="en-US" sz="1600" dirty="0" smtClean="0"/>
              <a:t>heat and mass transfer</a:t>
            </a:r>
          </a:p>
          <a:p>
            <a:pPr marL="973138" lvl="2" indent="-173038"/>
            <a:r>
              <a:rPr lang="en-US" sz="1600" dirty="0" smtClean="0"/>
              <a:t>secondary reactions (including catalytic) of the released pyrolysis gases</a:t>
            </a:r>
          </a:p>
          <a:p>
            <a:pPr marL="0" indent="0">
              <a:buNone/>
            </a:pPr>
            <a:endParaRPr lang="en-US" sz="2400" dirty="0" smtClean="0"/>
          </a:p>
          <a:p>
            <a:pPr marL="173038" indent="-173038"/>
            <a:r>
              <a:rPr lang="en-US" sz="2400" dirty="0" smtClean="0"/>
              <a:t>Configure those models to facilitate rapid screening of process and scale-up options for industry and research community</a:t>
            </a:r>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4C976B89-B934-42B7-BBE1-B47766382DCC}" type="slidenum">
              <a:rPr lang="en-US" smtClean="0"/>
              <a:pPr/>
              <a:t>5</a:t>
            </a:fld>
            <a:endParaRPr lang="en-US"/>
          </a:p>
        </p:txBody>
      </p:sp>
      <p:sp>
        <p:nvSpPr>
          <p:cNvPr id="5" name="Rectangle 4"/>
          <p:cNvSpPr/>
          <p:nvPr/>
        </p:nvSpPr>
        <p:spPr>
          <a:xfrm>
            <a:off x="0" y="0"/>
            <a:ext cx="9144000"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Objectives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838201"/>
            <a:ext cx="8458200" cy="2819399"/>
          </a:xfrm>
        </p:spPr>
        <p:txBody>
          <a:bodyPr>
            <a:noAutofit/>
          </a:bodyPr>
          <a:lstStyle/>
          <a:p>
            <a:pPr marL="173038" indent="-173038">
              <a:buNone/>
            </a:pPr>
            <a:r>
              <a:rPr lang="en-US" sz="2400" b="1" dirty="0" smtClean="0"/>
              <a:t>Create the following models:</a:t>
            </a:r>
          </a:p>
          <a:p>
            <a:pPr marL="173038" indent="-173038"/>
            <a:r>
              <a:rPr lang="en-US" sz="2400" dirty="0" smtClean="0"/>
              <a:t>Sub-model for intra-particle biomass heat-up and reaction</a:t>
            </a:r>
          </a:p>
          <a:p>
            <a:pPr marL="173038" indent="-173038"/>
            <a:r>
              <a:rPr lang="en-US" sz="2400" dirty="0" smtClean="0"/>
              <a:t>Statistical biomass particle mixing sub-model</a:t>
            </a:r>
          </a:p>
          <a:p>
            <a:pPr marL="173038" indent="-173038"/>
            <a:r>
              <a:rPr lang="en-US" sz="2400" dirty="0" smtClean="0"/>
              <a:t>Gas-phase reaction/convection sub-model for released gases</a:t>
            </a:r>
          </a:p>
          <a:p>
            <a:pPr marL="173038" indent="-173038"/>
            <a:r>
              <a:rPr lang="en-US" sz="2400" dirty="0" smtClean="0"/>
              <a:t>Diffusion/boundary layer sub-model for pyrolysis products</a:t>
            </a:r>
          </a:p>
          <a:p>
            <a:pPr marL="173038" indent="-173038"/>
            <a:r>
              <a:rPr lang="en-US" sz="2400" dirty="0" smtClean="0"/>
              <a:t>Global reactor model to integrate the sub-models</a:t>
            </a:r>
          </a:p>
        </p:txBody>
      </p:sp>
      <p:sp>
        <p:nvSpPr>
          <p:cNvPr id="4" name="Slide Number Placeholder 3"/>
          <p:cNvSpPr>
            <a:spLocks noGrp="1"/>
          </p:cNvSpPr>
          <p:nvPr>
            <p:ph type="sldNum" sz="quarter" idx="12"/>
          </p:nvPr>
        </p:nvSpPr>
        <p:spPr/>
        <p:txBody>
          <a:bodyPr/>
          <a:lstStyle/>
          <a:p>
            <a:fld id="{4C976B89-B934-42B7-BBE1-B47766382DCC}" type="slidenum">
              <a:rPr lang="en-US" smtClean="0"/>
              <a:pPr/>
              <a:t>6</a:t>
            </a:fld>
            <a:endParaRPr lang="en-US"/>
          </a:p>
        </p:txBody>
      </p:sp>
      <p:sp>
        <p:nvSpPr>
          <p:cNvPr id="5" name="Rectangle 4"/>
          <p:cNvSpPr/>
          <p:nvPr/>
        </p:nvSpPr>
        <p:spPr>
          <a:xfrm>
            <a:off x="0" y="0"/>
            <a:ext cx="9144000"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Modeling Approach</a:t>
            </a:r>
          </a:p>
        </p:txBody>
      </p:sp>
      <p:sp>
        <p:nvSpPr>
          <p:cNvPr id="6" name="TextBox 5"/>
          <p:cNvSpPr txBox="1"/>
          <p:nvPr/>
        </p:nvSpPr>
        <p:spPr>
          <a:xfrm>
            <a:off x="6324600" y="838201"/>
            <a:ext cx="2662011" cy="369332"/>
          </a:xfrm>
          <a:prstGeom prst="rect">
            <a:avLst/>
          </a:prstGeom>
          <a:noFill/>
        </p:spPr>
        <p:txBody>
          <a:bodyPr wrap="none" rtlCol="0">
            <a:spAutoFit/>
          </a:bodyPr>
          <a:lstStyle/>
          <a:p>
            <a:r>
              <a:rPr lang="en-US" dirty="0" smtClean="0">
                <a:solidFill>
                  <a:srgbClr val="FF0000"/>
                </a:solidFill>
              </a:rPr>
              <a:t>focus of today’s discussion</a:t>
            </a:r>
            <a:endParaRPr lang="en-US" dirty="0">
              <a:solidFill>
                <a:srgbClr val="FF0000"/>
              </a:solidFill>
            </a:endParaRPr>
          </a:p>
        </p:txBody>
      </p:sp>
      <p:sp>
        <p:nvSpPr>
          <p:cNvPr id="7" name="Rectangle 6"/>
          <p:cNvSpPr/>
          <p:nvPr/>
        </p:nvSpPr>
        <p:spPr>
          <a:xfrm>
            <a:off x="6162263" y="930303"/>
            <a:ext cx="182880" cy="18288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74408" y="3994688"/>
            <a:ext cx="2971800" cy="2667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p:cNvSpPr/>
          <p:nvPr/>
        </p:nvSpPr>
        <p:spPr>
          <a:xfrm>
            <a:off x="3974508" y="5137688"/>
            <a:ext cx="1371600" cy="1371600"/>
          </a:xfrm>
          <a:prstGeom prst="ellipse">
            <a:avLst/>
          </a:prstGeom>
          <a:solidFill>
            <a:srgbClr val="4F81BD">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smtClean="0">
                <a:effectLst>
                  <a:outerShdw blurRad="38100" dist="38100" dir="2700000" algn="tl">
                    <a:srgbClr val="000000">
                      <a:alpha val="43137"/>
                    </a:srgbClr>
                  </a:outerShdw>
                </a:effectLst>
              </a:rPr>
              <a:t>Gas Mixing and Kinetics</a:t>
            </a:r>
            <a:endParaRPr lang="en-US" sz="1400" dirty="0">
              <a:effectLst>
                <a:outerShdw blurRad="38100" dist="38100" dir="2700000" algn="tl">
                  <a:srgbClr val="000000">
                    <a:alpha val="43137"/>
                  </a:srgbClr>
                </a:outerShdw>
              </a:effectLst>
            </a:endParaRPr>
          </a:p>
        </p:txBody>
      </p:sp>
      <p:sp>
        <p:nvSpPr>
          <p:cNvPr id="10" name="Oval 9"/>
          <p:cNvSpPr/>
          <p:nvPr/>
        </p:nvSpPr>
        <p:spPr>
          <a:xfrm>
            <a:off x="4584108" y="4108988"/>
            <a:ext cx="1371600" cy="1371600"/>
          </a:xfrm>
          <a:prstGeom prst="ellipse">
            <a:avLst/>
          </a:prstGeom>
          <a:solidFill>
            <a:srgbClr val="C0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smtClean="0">
                <a:effectLst>
                  <a:outerShdw blurRad="38100" dist="38100" dir="2700000" algn="tl">
                    <a:srgbClr val="000000">
                      <a:alpha val="43137"/>
                    </a:srgbClr>
                  </a:outerShdw>
                </a:effectLst>
              </a:rPr>
              <a:t>Reactor</a:t>
            </a:r>
          </a:p>
          <a:p>
            <a:pPr algn="ctr"/>
            <a:r>
              <a:rPr lang="en-US" sz="1400" dirty="0" smtClean="0">
                <a:effectLst>
                  <a:outerShdw blurRad="38100" dist="38100" dir="2700000" algn="tl">
                    <a:srgbClr val="000000">
                      <a:alpha val="43137"/>
                    </a:srgbClr>
                  </a:outerShdw>
                </a:effectLst>
              </a:rPr>
              <a:t>Mixing</a:t>
            </a:r>
          </a:p>
          <a:p>
            <a:pPr algn="ctr"/>
            <a:r>
              <a:rPr lang="en-US" sz="1400" dirty="0" smtClean="0">
                <a:effectLst>
                  <a:outerShdw blurRad="38100" dist="38100" dir="2700000" algn="tl">
                    <a:srgbClr val="000000">
                      <a:alpha val="43137"/>
                    </a:srgbClr>
                  </a:outerShdw>
                </a:effectLst>
              </a:rPr>
              <a:t>Sub-Model</a:t>
            </a:r>
          </a:p>
          <a:p>
            <a:pPr algn="ctr"/>
            <a:r>
              <a:rPr lang="en-US" sz="1400" dirty="0" smtClean="0">
                <a:effectLst>
                  <a:outerShdw blurRad="38100" dist="38100" dir="2700000" algn="tl">
                    <a:srgbClr val="000000">
                      <a:alpha val="43137"/>
                    </a:srgbClr>
                  </a:outerShdw>
                </a:effectLst>
              </a:rPr>
              <a:t>(LOPM)</a:t>
            </a:r>
            <a:endParaRPr lang="en-US" sz="1400" dirty="0">
              <a:effectLst>
                <a:outerShdw blurRad="38100" dist="38100" dir="2700000" algn="tl">
                  <a:srgbClr val="000000">
                    <a:alpha val="43137"/>
                  </a:srgbClr>
                </a:outerShdw>
              </a:effectLst>
            </a:endParaRPr>
          </a:p>
        </p:txBody>
      </p:sp>
      <p:sp>
        <p:nvSpPr>
          <p:cNvPr id="11" name="Oval 10"/>
          <p:cNvSpPr/>
          <p:nvPr/>
        </p:nvSpPr>
        <p:spPr>
          <a:xfrm>
            <a:off x="3377016" y="4108988"/>
            <a:ext cx="1371600" cy="1371600"/>
          </a:xfrm>
          <a:prstGeom prst="ellipse">
            <a:avLst/>
          </a:prstGeom>
          <a:solidFill>
            <a:srgbClr val="007934">
              <a:alpha val="75000"/>
            </a:srgb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smtClean="0">
                <a:effectLst>
                  <a:outerShdw blurRad="38100" dist="38100" dir="2700000" algn="tl">
                    <a:srgbClr val="000000">
                      <a:alpha val="43137"/>
                    </a:srgbClr>
                  </a:outerShdw>
                </a:effectLst>
              </a:rPr>
              <a:t>Intra-Particle</a:t>
            </a:r>
          </a:p>
          <a:p>
            <a:pPr algn="ctr"/>
            <a:r>
              <a:rPr lang="en-US" sz="1400" dirty="0" smtClean="0">
                <a:effectLst>
                  <a:outerShdw blurRad="38100" dist="38100" dir="2700000" algn="tl">
                    <a:srgbClr val="000000">
                      <a:alpha val="43137"/>
                    </a:srgbClr>
                  </a:outerShdw>
                </a:effectLst>
              </a:rPr>
              <a:t>Sub-Model (LOIP)</a:t>
            </a:r>
            <a:endParaRPr lang="en-US" sz="1400" dirty="0">
              <a:effectLst>
                <a:outerShdw blurRad="38100" dist="38100" dir="2700000" algn="tl">
                  <a:srgbClr val="000000">
                    <a:alpha val="43137"/>
                  </a:srgbClr>
                </a:outerShdw>
              </a:effectLst>
            </a:endParaRPr>
          </a:p>
        </p:txBody>
      </p:sp>
      <p:sp>
        <p:nvSpPr>
          <p:cNvPr id="12" name="TextBox 11"/>
          <p:cNvSpPr txBox="1"/>
          <p:nvPr/>
        </p:nvSpPr>
        <p:spPr>
          <a:xfrm>
            <a:off x="2526708" y="3657600"/>
            <a:ext cx="4408066" cy="369332"/>
          </a:xfrm>
          <a:prstGeom prst="rect">
            <a:avLst/>
          </a:prstGeom>
          <a:noFill/>
        </p:spPr>
        <p:txBody>
          <a:bodyPr wrap="none" rtlCol="0">
            <a:spAutoFit/>
          </a:bodyPr>
          <a:lstStyle/>
          <a:p>
            <a:r>
              <a:rPr lang="en-US" dirty="0" smtClean="0"/>
              <a:t>Integrated Low-Order Reactor Model (LORM)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3" presetClass="emph" presetSubtype="2" fill="hold" nodeType="withEffect">
                                  <p:stCondLst>
                                    <p:cond delay="0"/>
                                  </p:stCondLst>
                                  <p:childTnLst>
                                    <p:animClr clrSpc="rgb">
                                      <p:cBhvr override="childStyle">
                                        <p:cTn id="14" dur="500" fill="hold"/>
                                        <p:tgtEl>
                                          <p:spTgt spid="3">
                                            <p:txEl>
                                              <p:pRg st="1" end="1"/>
                                            </p:txEl>
                                          </p:spTgt>
                                        </p:tgtEl>
                                        <p:attrNameLst>
                                          <p:attrName>style.color</p:attrName>
                                        </p:attrNameLst>
                                      </p:cBhvr>
                                      <p:to>
                                        <a:srgbClr val="FF0000"/>
                                      </p:to>
                                    </p:animClr>
                                  </p:childTnLst>
                                </p:cTn>
                              </p:par>
                              <p:par>
                                <p:cTn id="15" presetID="3" presetClass="emph" presetSubtype="2" fill="hold" nodeType="withEffect">
                                  <p:stCondLst>
                                    <p:cond delay="0"/>
                                  </p:stCondLst>
                                  <p:childTnLst>
                                    <p:animClr clrSpc="rgb">
                                      <p:cBhvr override="childStyle">
                                        <p:cTn id="16" dur="500" fill="hold"/>
                                        <p:tgtEl>
                                          <p:spTgt spid="3">
                                            <p:txEl>
                                              <p:pRg st="2" end="2"/>
                                            </p:txEl>
                                          </p:spTgt>
                                        </p:tgtEl>
                                        <p:attrNameLst>
                                          <p:attrName>style.color</p:attrName>
                                        </p:attrNameLst>
                                      </p:cBhvr>
                                      <p:to>
                                        <a:srgbClr val="FF0000"/>
                                      </p:to>
                                    </p:animClr>
                                  </p:childTnLst>
                                </p:cTn>
                              </p:par>
                              <p:par>
                                <p:cTn id="17" presetID="5" presetClass="emph" presetSubtype="1" nodeType="withEffect">
                                  <p:stCondLst>
                                    <p:cond delay="0"/>
                                  </p:stCondLst>
                                  <p:childTnLst>
                                    <p:set>
                                      <p:cBhvr override="childStyle">
                                        <p:cTn id="18" dur="indefinite"/>
                                        <p:tgtEl>
                                          <p:spTgt spid="3">
                                            <p:txEl>
                                              <p:pRg st="1" end="1"/>
                                            </p:txEl>
                                          </p:spTgt>
                                        </p:tgtEl>
                                        <p:attrNameLst>
                                          <p:attrName>style.fontStyle</p:attrName>
                                        </p:attrNameLst>
                                      </p:cBhvr>
                                      <p:to>
                                        <p:strVal val="normal"/>
                                      </p:to>
                                    </p:set>
                                    <p:set>
                                      <p:cBhvr override="childStyle">
                                        <p:cTn id="19" dur="indefinite"/>
                                        <p:tgtEl>
                                          <p:spTgt spid="3">
                                            <p:txEl>
                                              <p:pRg st="1" end="1"/>
                                            </p:txEl>
                                          </p:spTgt>
                                        </p:tgtEl>
                                        <p:attrNameLst>
                                          <p:attrName>style.fontWeight</p:attrName>
                                        </p:attrNameLst>
                                      </p:cBhvr>
                                      <p:to>
                                        <p:strVal val="bold"/>
                                      </p:to>
                                    </p:set>
                                    <p:set>
                                      <p:cBhvr override="childStyle">
                                        <p:cTn id="20" dur="indefinite"/>
                                        <p:tgtEl>
                                          <p:spTgt spid="3">
                                            <p:txEl>
                                              <p:pRg st="1" end="1"/>
                                            </p:txEl>
                                          </p:spTgt>
                                        </p:tgtEl>
                                        <p:attrNameLst>
                                          <p:attrName>style.textDecorationUnderline</p:attrName>
                                        </p:attrNameLst>
                                      </p:cBhvr>
                                      <p:to>
                                        <p:strVal val="false"/>
                                      </p:to>
                                    </p:set>
                                  </p:childTnLst>
                                </p:cTn>
                              </p:par>
                              <p:par>
                                <p:cTn id="21" presetID="5" presetClass="emph" presetSubtype="1" nodeType="withEffect">
                                  <p:stCondLst>
                                    <p:cond delay="0"/>
                                  </p:stCondLst>
                                  <p:childTnLst>
                                    <p:set>
                                      <p:cBhvr override="childStyle">
                                        <p:cTn id="22" dur="indefinite"/>
                                        <p:tgtEl>
                                          <p:spTgt spid="3">
                                            <p:txEl>
                                              <p:pRg st="2" end="2"/>
                                            </p:txEl>
                                          </p:spTgt>
                                        </p:tgtEl>
                                        <p:attrNameLst>
                                          <p:attrName>style.fontStyle</p:attrName>
                                        </p:attrNameLst>
                                      </p:cBhvr>
                                      <p:to>
                                        <p:strVal val="normal"/>
                                      </p:to>
                                    </p:set>
                                    <p:set>
                                      <p:cBhvr override="childStyle">
                                        <p:cTn id="23" dur="indefinite"/>
                                        <p:tgtEl>
                                          <p:spTgt spid="3">
                                            <p:txEl>
                                              <p:pRg st="2" end="2"/>
                                            </p:txEl>
                                          </p:spTgt>
                                        </p:tgtEl>
                                        <p:attrNameLst>
                                          <p:attrName>style.fontWeight</p:attrName>
                                        </p:attrNameLst>
                                      </p:cBhvr>
                                      <p:to>
                                        <p:strVal val="bold"/>
                                      </p:to>
                                    </p:set>
                                    <p:set>
                                      <p:cBhvr override="childStyle">
                                        <p:cTn id="24"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3581400"/>
          </a:xfrm>
        </p:spPr>
        <p:txBody>
          <a:bodyPr>
            <a:normAutofit fontScale="62500" lnSpcReduction="20000"/>
          </a:bodyPr>
          <a:lstStyle/>
          <a:p>
            <a:pPr marL="0" indent="0">
              <a:buNone/>
            </a:pPr>
            <a:r>
              <a:rPr lang="en-US" dirty="0" smtClean="0"/>
              <a:t>Literature on intra-particle kinetics is inconsistent , typically available for limited experiments.</a:t>
            </a:r>
          </a:p>
          <a:p>
            <a:pPr marL="0" indent="0">
              <a:buNone/>
            </a:pPr>
            <a:r>
              <a:rPr lang="en-US" sz="1600" dirty="0" smtClean="0">
                <a:solidFill>
                  <a:prstClr val="black"/>
                </a:solidFill>
              </a:rPr>
              <a:t>[</a:t>
            </a:r>
            <a:r>
              <a:rPr lang="en-US" sz="1600" i="1" dirty="0" smtClean="0">
                <a:solidFill>
                  <a:prstClr val="black"/>
                </a:solidFill>
              </a:rPr>
              <a:t>Chan 1985, Di Blasi 1993, </a:t>
            </a:r>
            <a:r>
              <a:rPr lang="en-US" sz="1600" i="1" dirty="0" err="1" smtClean="0">
                <a:solidFill>
                  <a:prstClr val="black"/>
                </a:solidFill>
              </a:rPr>
              <a:t>Babu</a:t>
            </a:r>
            <a:r>
              <a:rPr lang="en-US" sz="1600" i="1" dirty="0" smtClean="0">
                <a:solidFill>
                  <a:prstClr val="black"/>
                </a:solidFill>
              </a:rPr>
              <a:t> 2003, Gronli 2000, Kersten 2005, </a:t>
            </a:r>
            <a:r>
              <a:rPr lang="en-US" sz="1600" i="1" dirty="0" err="1" smtClean="0"/>
              <a:t>Prakash</a:t>
            </a:r>
            <a:r>
              <a:rPr lang="en-US" sz="1600" i="1" dirty="0" smtClean="0"/>
              <a:t> 2008, </a:t>
            </a:r>
            <a:r>
              <a:rPr lang="en-US" sz="1600" i="1" dirty="0" err="1" smtClean="0"/>
              <a:t>Shafizadeh</a:t>
            </a:r>
            <a:r>
              <a:rPr lang="en-US" sz="1600" i="1" dirty="0" smtClean="0"/>
              <a:t> 1982</a:t>
            </a:r>
            <a:r>
              <a:rPr lang="en-US" sz="1600" dirty="0" smtClean="0"/>
              <a:t>]</a:t>
            </a:r>
          </a:p>
          <a:p>
            <a:pPr marL="0" indent="0">
              <a:buNone/>
            </a:pPr>
            <a:endParaRPr lang="en-US" sz="2800" dirty="0" smtClean="0"/>
          </a:p>
          <a:p>
            <a:pPr marL="0" indent="0">
              <a:buNone/>
            </a:pPr>
            <a:r>
              <a:rPr lang="en-US" dirty="0" smtClean="0"/>
              <a:t>Available pyrolysis models treat biomass particles as “one” size, but grinders and mills often produce broad distributions of sizes.</a:t>
            </a:r>
            <a:endParaRPr lang="en-US" dirty="0" smtClean="0">
              <a:solidFill>
                <a:prstClr val="black"/>
              </a:solidFill>
            </a:endParaRPr>
          </a:p>
          <a:p>
            <a:pPr marL="0" indent="0">
              <a:buNone/>
            </a:pPr>
            <a:r>
              <a:rPr lang="en-US" sz="1600" dirty="0" smtClean="0">
                <a:solidFill>
                  <a:prstClr val="black"/>
                </a:solidFill>
              </a:rPr>
              <a:t>[</a:t>
            </a:r>
            <a:r>
              <a:rPr lang="en-US" sz="1600" i="1" dirty="0" smtClean="0">
                <a:solidFill>
                  <a:prstClr val="black"/>
                </a:solidFill>
              </a:rPr>
              <a:t>Di Blasi 2002, </a:t>
            </a:r>
            <a:r>
              <a:rPr lang="en-US" sz="1600" i="1" dirty="0" err="1" smtClean="0">
                <a:solidFill>
                  <a:prstClr val="black"/>
                </a:solidFill>
              </a:rPr>
              <a:t>Bryden</a:t>
            </a:r>
            <a:r>
              <a:rPr lang="en-US" sz="1600" i="1" dirty="0" smtClean="0">
                <a:solidFill>
                  <a:prstClr val="black"/>
                </a:solidFill>
              </a:rPr>
              <a:t> 2002, </a:t>
            </a:r>
            <a:r>
              <a:rPr lang="en-US" sz="1600" i="1" dirty="0" err="1" smtClean="0">
                <a:solidFill>
                  <a:prstClr val="black"/>
                </a:solidFill>
              </a:rPr>
              <a:t>Chaurasia</a:t>
            </a:r>
            <a:r>
              <a:rPr lang="en-US" sz="1600" i="1" dirty="0" smtClean="0">
                <a:solidFill>
                  <a:prstClr val="black"/>
                </a:solidFill>
              </a:rPr>
              <a:t> 2003, Cui 2007, </a:t>
            </a:r>
            <a:r>
              <a:rPr lang="en-US" sz="1600" i="1" dirty="0" err="1" smtClean="0">
                <a:solidFill>
                  <a:prstClr val="black"/>
                </a:solidFill>
              </a:rPr>
              <a:t>Galgano</a:t>
            </a:r>
            <a:r>
              <a:rPr lang="en-US" sz="1600" i="1" dirty="0" smtClean="0">
                <a:solidFill>
                  <a:prstClr val="black"/>
                </a:solidFill>
              </a:rPr>
              <a:t> 2003, </a:t>
            </a:r>
            <a:r>
              <a:rPr lang="en-US" sz="1600" i="1" dirty="0" err="1" smtClean="0">
                <a:solidFill>
                  <a:prstClr val="black"/>
                </a:solidFill>
              </a:rPr>
              <a:t>Galgano</a:t>
            </a:r>
            <a:r>
              <a:rPr lang="en-US" sz="1600" i="1" dirty="0" smtClean="0">
                <a:solidFill>
                  <a:prstClr val="black"/>
                </a:solidFill>
              </a:rPr>
              <a:t> 2004, Gronli 2000, Haseli 2011, </a:t>
            </a:r>
            <a:r>
              <a:rPr lang="en-US" sz="1600" i="1" dirty="0" err="1" smtClean="0">
                <a:solidFill>
                  <a:prstClr val="black"/>
                </a:solidFill>
              </a:rPr>
              <a:t>Janse</a:t>
            </a:r>
            <a:r>
              <a:rPr lang="en-US" sz="1600" i="1" dirty="0" smtClean="0">
                <a:solidFill>
                  <a:prstClr val="black"/>
                </a:solidFill>
              </a:rPr>
              <a:t> 2000, Koufopanos 1991, Kung 1972, Larfeldt 2000, Miao 2011, Papadikis 2009</a:t>
            </a:r>
            <a:r>
              <a:rPr lang="en-US" sz="1600" dirty="0" smtClean="0">
                <a:solidFill>
                  <a:prstClr val="black"/>
                </a:solidFill>
              </a:rPr>
              <a:t>]</a:t>
            </a:r>
          </a:p>
          <a:p>
            <a:pPr marL="0" indent="0">
              <a:buNone/>
            </a:pPr>
            <a:endParaRPr lang="en-US" sz="2800" dirty="0" smtClean="0">
              <a:solidFill>
                <a:prstClr val="black"/>
              </a:solidFill>
            </a:endParaRPr>
          </a:p>
          <a:p>
            <a:pPr marL="0" indent="0">
              <a:buNone/>
            </a:pPr>
            <a:r>
              <a:rPr lang="en-US" dirty="0" smtClean="0">
                <a:solidFill>
                  <a:prstClr val="black"/>
                </a:solidFill>
              </a:rPr>
              <a:t>Particle surface boundary conditions are highly complex.  </a:t>
            </a:r>
            <a:r>
              <a:rPr lang="en-US" sz="1600" dirty="0" smtClean="0">
                <a:solidFill>
                  <a:prstClr val="black"/>
                </a:solidFill>
              </a:rPr>
              <a:t>[Papadikis2010]</a:t>
            </a:r>
            <a:endParaRPr lang="en-US" sz="2800" dirty="0" smtClean="0">
              <a:solidFill>
                <a:prstClr val="black"/>
              </a:solidFill>
            </a:endParaRPr>
          </a:p>
          <a:p>
            <a:pPr marL="0" indent="0">
              <a:buNone/>
            </a:pPr>
            <a:endParaRPr lang="en-US" sz="2800" dirty="0" smtClean="0">
              <a:solidFill>
                <a:prstClr val="black"/>
              </a:solidFill>
            </a:endParaRPr>
          </a:p>
          <a:p>
            <a:pPr marL="0" indent="0">
              <a:buNone/>
            </a:pPr>
            <a:r>
              <a:rPr lang="en-US" dirty="0" smtClean="0">
                <a:solidFill>
                  <a:prstClr val="black"/>
                </a:solidFill>
              </a:rPr>
              <a:t>Biomass is typically anisotropic and inhomogeneous with wide variations among different species.</a:t>
            </a:r>
          </a:p>
          <a:p>
            <a:pPr marL="0" indent="0">
              <a:buNone/>
            </a:pPr>
            <a:r>
              <a:rPr lang="en-US" sz="1600" dirty="0" smtClean="0">
                <a:solidFill>
                  <a:prstClr val="black"/>
                </a:solidFill>
              </a:rPr>
              <a:t>[</a:t>
            </a:r>
            <a:r>
              <a:rPr lang="en-US" sz="1600" i="1" dirty="0" err="1" smtClean="0">
                <a:solidFill>
                  <a:prstClr val="black"/>
                </a:solidFill>
              </a:rPr>
              <a:t>Chaurasia</a:t>
            </a:r>
            <a:r>
              <a:rPr lang="en-US" sz="1600" i="1" dirty="0" smtClean="0">
                <a:solidFill>
                  <a:prstClr val="black"/>
                </a:solidFill>
              </a:rPr>
              <a:t> 2003, </a:t>
            </a:r>
            <a:r>
              <a:rPr lang="en-US" sz="1600" i="1" dirty="0" err="1" smtClean="0">
                <a:solidFill>
                  <a:prstClr val="black"/>
                </a:solidFill>
              </a:rPr>
              <a:t>Babu</a:t>
            </a:r>
            <a:r>
              <a:rPr lang="en-US" sz="1600" i="1" dirty="0" smtClean="0">
                <a:solidFill>
                  <a:prstClr val="black"/>
                </a:solidFill>
              </a:rPr>
              <a:t> 2004, Gronli 2000, Haseli 2011, Koufopanos 1991, Kung 1972, Larfeldt 2000, </a:t>
            </a:r>
            <a:r>
              <a:rPr lang="en-US" sz="1600" i="1" dirty="0" err="1" smtClean="0">
                <a:solidFill>
                  <a:prstClr val="black"/>
                </a:solidFill>
              </a:rPr>
              <a:t>Okekunle</a:t>
            </a:r>
            <a:r>
              <a:rPr lang="en-US" sz="1600" i="1" dirty="0" smtClean="0">
                <a:solidFill>
                  <a:prstClr val="black"/>
                </a:solidFill>
              </a:rPr>
              <a:t> 2011, Papadikis 2010, </a:t>
            </a:r>
            <a:r>
              <a:rPr lang="en-US" sz="1600" i="1" dirty="0" err="1" smtClean="0">
                <a:solidFill>
                  <a:prstClr val="black"/>
                </a:solidFill>
              </a:rPr>
              <a:t>Prakash</a:t>
            </a:r>
            <a:r>
              <a:rPr lang="en-US" sz="1600" i="1" dirty="0" smtClean="0">
                <a:solidFill>
                  <a:prstClr val="black"/>
                </a:solidFill>
              </a:rPr>
              <a:t> 2009, Pyle 1984, </a:t>
            </a:r>
            <a:r>
              <a:rPr lang="en-US" sz="1600" i="1" dirty="0" err="1" smtClean="0">
                <a:solidFill>
                  <a:prstClr val="black"/>
                </a:solidFill>
              </a:rPr>
              <a:t>Sadhukhan</a:t>
            </a:r>
            <a:r>
              <a:rPr lang="en-US" sz="1600" i="1" dirty="0" smtClean="0">
                <a:solidFill>
                  <a:prstClr val="black"/>
                </a:solidFill>
              </a:rPr>
              <a:t> 2009</a:t>
            </a:r>
            <a:r>
              <a:rPr lang="en-US" sz="1600" dirty="0" smtClean="0">
                <a:solidFill>
                  <a:prstClr val="black"/>
                </a:solidFill>
              </a:rPr>
              <a:t>]</a:t>
            </a:r>
            <a:endParaRPr lang="en-US" dirty="0" smtClean="0"/>
          </a:p>
        </p:txBody>
      </p:sp>
      <p:sp>
        <p:nvSpPr>
          <p:cNvPr id="4" name="Slide Number Placeholder 3"/>
          <p:cNvSpPr>
            <a:spLocks noGrp="1"/>
          </p:cNvSpPr>
          <p:nvPr>
            <p:ph type="sldNum" sz="quarter" idx="12"/>
          </p:nvPr>
        </p:nvSpPr>
        <p:spPr/>
        <p:txBody>
          <a:bodyPr/>
          <a:lstStyle/>
          <a:p>
            <a:fld id="{4C976B89-B934-42B7-BBE1-B47766382DCC}" type="slidenum">
              <a:rPr lang="en-US" smtClean="0"/>
              <a:pPr/>
              <a:t>7</a:t>
            </a:fld>
            <a:endParaRPr lang="en-US"/>
          </a:p>
        </p:txBody>
      </p:sp>
      <p:sp>
        <p:nvSpPr>
          <p:cNvPr id="5" name="Rectangle 4"/>
          <p:cNvSpPr/>
          <p:nvPr/>
        </p:nvSpPr>
        <p:spPr>
          <a:xfrm>
            <a:off x="0" y="0"/>
            <a:ext cx="9144000" cy="54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Biomass Particle-Scale Modeling Challenges</a:t>
            </a:r>
          </a:p>
        </p:txBody>
      </p:sp>
      <p:pic>
        <p:nvPicPr>
          <p:cNvPr id="6" name="Picture 2"/>
          <p:cNvPicPr>
            <a:picLocks noChangeAspect="1" noChangeArrowheads="1"/>
          </p:cNvPicPr>
          <p:nvPr/>
        </p:nvPicPr>
        <p:blipFill>
          <a:blip r:embed="rId2" cstate="print"/>
          <a:srcRect/>
          <a:stretch>
            <a:fillRect/>
          </a:stretch>
        </p:blipFill>
        <p:spPr bwMode="auto">
          <a:xfrm>
            <a:off x="4953000" y="4419600"/>
            <a:ext cx="3100388" cy="1975112"/>
          </a:xfrm>
          <a:prstGeom prst="rect">
            <a:avLst/>
          </a:prstGeom>
          <a:noFill/>
          <a:ln w="9525">
            <a:noFill/>
            <a:miter lim="800000"/>
            <a:headEnd/>
            <a:tailEnd/>
          </a:ln>
        </p:spPr>
      </p:pic>
      <p:sp>
        <p:nvSpPr>
          <p:cNvPr id="7" name="TextBox 6"/>
          <p:cNvSpPr txBox="1"/>
          <p:nvPr/>
        </p:nvSpPr>
        <p:spPr>
          <a:xfrm>
            <a:off x="4876800" y="6381690"/>
            <a:ext cx="3505200" cy="400110"/>
          </a:xfrm>
          <a:prstGeom prst="rect">
            <a:avLst/>
          </a:prstGeom>
          <a:noFill/>
        </p:spPr>
        <p:txBody>
          <a:bodyPr wrap="square" rtlCol="0">
            <a:spAutoFit/>
          </a:bodyPr>
          <a:lstStyle/>
          <a:p>
            <a:r>
              <a:rPr lang="en-US" sz="1000" dirty="0" smtClean="0"/>
              <a:t>Size distribution for Douglas fir wood chips ground in a hammer mill at 1.6 mm screen size, </a:t>
            </a:r>
            <a:r>
              <a:rPr lang="en-US" sz="1000" i="1" dirty="0" smtClean="0"/>
              <a:t>Source: </a:t>
            </a:r>
            <a:r>
              <a:rPr lang="en-US" sz="1000" i="1" dirty="0" err="1" smtClean="0"/>
              <a:t>Tannous</a:t>
            </a:r>
            <a:r>
              <a:rPr lang="en-US" sz="1000" i="1" dirty="0" smtClean="0"/>
              <a:t> 2013</a:t>
            </a:r>
            <a:endParaRPr lang="en-US" sz="1000" i="1" dirty="0"/>
          </a:p>
        </p:txBody>
      </p:sp>
      <p:pic>
        <p:nvPicPr>
          <p:cNvPr id="8" name="Picture 3"/>
          <p:cNvPicPr>
            <a:picLocks noChangeAspect="1" noChangeArrowheads="1"/>
          </p:cNvPicPr>
          <p:nvPr/>
        </p:nvPicPr>
        <p:blipFill>
          <a:blip r:embed="rId3" cstate="print"/>
          <a:srcRect/>
          <a:stretch>
            <a:fillRect/>
          </a:stretch>
        </p:blipFill>
        <p:spPr bwMode="auto">
          <a:xfrm>
            <a:off x="728123" y="4448557"/>
            <a:ext cx="1647825" cy="1232947"/>
          </a:xfrm>
          <a:prstGeom prst="rect">
            <a:avLst/>
          </a:prstGeom>
          <a:noFill/>
          <a:ln w="9525">
            <a:noFill/>
            <a:miter lim="800000"/>
            <a:headEnd/>
            <a:tailEnd/>
          </a:ln>
        </p:spPr>
      </p:pic>
      <p:sp>
        <p:nvSpPr>
          <p:cNvPr id="9" name="TextBox 8"/>
          <p:cNvSpPr txBox="1"/>
          <p:nvPr/>
        </p:nvSpPr>
        <p:spPr>
          <a:xfrm>
            <a:off x="762000" y="4448557"/>
            <a:ext cx="1539076" cy="338554"/>
          </a:xfrm>
          <a:prstGeom prst="rect">
            <a:avLst/>
          </a:prstGeom>
          <a:noFill/>
        </p:spPr>
        <p:txBody>
          <a:bodyPr wrap="none" rtlCol="0">
            <a:spAutoFit/>
          </a:bodyPr>
          <a:lstStyle/>
          <a:p>
            <a:r>
              <a:rPr lang="en-US" sz="1600" b="1" dirty="0" smtClean="0"/>
              <a:t>Softwood - Pine</a:t>
            </a:r>
            <a:endParaRPr lang="en-US" sz="1600" b="1" dirty="0"/>
          </a:p>
        </p:txBody>
      </p:sp>
      <p:pic>
        <p:nvPicPr>
          <p:cNvPr id="10" name="Picture 4"/>
          <p:cNvPicPr>
            <a:picLocks noChangeAspect="1" noChangeArrowheads="1"/>
          </p:cNvPicPr>
          <p:nvPr/>
        </p:nvPicPr>
        <p:blipFill>
          <a:blip r:embed="rId4" cstate="print"/>
          <a:srcRect/>
          <a:stretch>
            <a:fillRect/>
          </a:stretch>
        </p:blipFill>
        <p:spPr bwMode="auto">
          <a:xfrm>
            <a:off x="2362200" y="4448557"/>
            <a:ext cx="1648124" cy="1232947"/>
          </a:xfrm>
          <a:prstGeom prst="rect">
            <a:avLst/>
          </a:prstGeom>
          <a:noFill/>
          <a:ln w="9525">
            <a:noFill/>
            <a:miter lim="800000"/>
            <a:headEnd/>
            <a:tailEnd/>
          </a:ln>
        </p:spPr>
      </p:pic>
      <p:sp>
        <p:nvSpPr>
          <p:cNvPr id="11" name="TextBox 10"/>
          <p:cNvSpPr txBox="1"/>
          <p:nvPr/>
        </p:nvSpPr>
        <p:spPr>
          <a:xfrm>
            <a:off x="2404586" y="4448557"/>
            <a:ext cx="1573444" cy="338554"/>
          </a:xfrm>
          <a:prstGeom prst="rect">
            <a:avLst/>
          </a:prstGeom>
          <a:noFill/>
        </p:spPr>
        <p:txBody>
          <a:bodyPr wrap="none" rtlCol="0">
            <a:spAutoFit/>
          </a:bodyPr>
          <a:lstStyle/>
          <a:p>
            <a:r>
              <a:rPr lang="en-US" sz="1600" b="1" dirty="0" smtClean="0"/>
              <a:t>Hardwood - Oak</a:t>
            </a:r>
            <a:endParaRPr lang="en-US" sz="1600" b="1" dirty="0"/>
          </a:p>
        </p:txBody>
      </p:sp>
      <p:sp>
        <p:nvSpPr>
          <p:cNvPr id="12" name="TextBox 11"/>
          <p:cNvSpPr txBox="1"/>
          <p:nvPr/>
        </p:nvSpPr>
        <p:spPr>
          <a:xfrm>
            <a:off x="1447800" y="5681504"/>
            <a:ext cx="1757212" cy="246221"/>
          </a:xfrm>
          <a:prstGeom prst="rect">
            <a:avLst/>
          </a:prstGeom>
          <a:noFill/>
        </p:spPr>
        <p:txBody>
          <a:bodyPr wrap="none" rtlCol="0">
            <a:spAutoFit/>
          </a:bodyPr>
          <a:lstStyle/>
          <a:p>
            <a:r>
              <a:rPr lang="en-US" sz="1000" i="1" dirty="0" smtClean="0"/>
              <a:t>Source: Wood Handbook 2010</a:t>
            </a:r>
            <a:endParaRPr lang="en-US" sz="10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976B89-B934-42B7-BBE1-B47766382DCC}" type="slidenum">
              <a:rPr lang="en-US" smtClean="0"/>
              <a:pPr/>
              <a:t>8</a:t>
            </a:fld>
            <a:endParaRPr lang="en-US"/>
          </a:p>
        </p:txBody>
      </p:sp>
      <p:sp>
        <p:nvSpPr>
          <p:cNvPr id="5" name="Rectangle 4"/>
          <p:cNvSpPr/>
          <p:nvPr/>
        </p:nvSpPr>
        <p:spPr>
          <a:xfrm>
            <a:off x="0" y="0"/>
            <a:ext cx="9144000" cy="54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Low-Order Intra-Particle (LOIP) Model</a:t>
            </a:r>
          </a:p>
        </p:txBody>
      </p:sp>
      <p:sp>
        <p:nvSpPr>
          <p:cNvPr id="6" name="Content Placeholder 2"/>
          <p:cNvSpPr>
            <a:spLocks noGrp="1"/>
          </p:cNvSpPr>
          <p:nvPr>
            <p:ph idx="1"/>
          </p:nvPr>
        </p:nvSpPr>
        <p:spPr>
          <a:xfrm>
            <a:off x="152400" y="685800"/>
            <a:ext cx="5181600" cy="3810000"/>
          </a:xfrm>
        </p:spPr>
        <p:txBody>
          <a:bodyPr>
            <a:normAutofit/>
          </a:bodyPr>
          <a:lstStyle/>
          <a:p>
            <a:pPr>
              <a:buNone/>
            </a:pPr>
            <a:r>
              <a:rPr lang="en-US" sz="2000" b="1" dirty="0" smtClean="0"/>
              <a:t>Particle Heat-Up</a:t>
            </a:r>
          </a:p>
          <a:p>
            <a:pPr marL="174625" indent="-174625"/>
            <a:r>
              <a:rPr lang="en-US" sz="2000" dirty="0" smtClean="0"/>
              <a:t>Most important temperature gradients are along narrowest dimension</a:t>
            </a:r>
          </a:p>
          <a:p>
            <a:pPr marL="174625" indent="-174625"/>
            <a:r>
              <a:rPr lang="en-US" sz="2000" dirty="0" smtClean="0"/>
              <a:t>Approximate heat-up as 1-D conduction with average properties and simple B.C.</a:t>
            </a:r>
          </a:p>
          <a:p>
            <a:pPr marL="174625" indent="-174625"/>
            <a:endParaRPr lang="en-US" sz="2000" dirty="0" smtClean="0"/>
          </a:p>
        </p:txBody>
      </p:sp>
      <p:pic>
        <p:nvPicPr>
          <p:cNvPr id="7" name="Picture 3"/>
          <p:cNvPicPr>
            <a:picLocks noChangeAspect="1" noChangeArrowheads="1"/>
          </p:cNvPicPr>
          <p:nvPr/>
        </p:nvPicPr>
        <p:blipFill>
          <a:blip r:embed="rId3" cstate="print"/>
          <a:srcRect/>
          <a:stretch>
            <a:fillRect/>
          </a:stretch>
        </p:blipFill>
        <p:spPr bwMode="auto">
          <a:xfrm>
            <a:off x="5562599" y="3533110"/>
            <a:ext cx="3352800" cy="2514600"/>
          </a:xfrm>
          <a:prstGeom prst="rect">
            <a:avLst/>
          </a:prstGeom>
          <a:noFill/>
          <a:ln w="9525">
            <a:noFill/>
            <a:miter lim="800000"/>
            <a:headEnd/>
            <a:tailEnd/>
          </a:ln>
          <a:effectLst/>
        </p:spPr>
      </p:pic>
      <p:sp>
        <p:nvSpPr>
          <p:cNvPr id="8" name="TextBox 7"/>
          <p:cNvSpPr txBox="1"/>
          <p:nvPr/>
        </p:nvSpPr>
        <p:spPr>
          <a:xfrm>
            <a:off x="5715000" y="5973634"/>
            <a:ext cx="3102004" cy="553998"/>
          </a:xfrm>
          <a:prstGeom prst="rect">
            <a:avLst/>
          </a:prstGeom>
          <a:noFill/>
        </p:spPr>
        <p:txBody>
          <a:bodyPr wrap="square" rtlCol="0">
            <a:spAutoFit/>
          </a:bodyPr>
          <a:lstStyle/>
          <a:p>
            <a:r>
              <a:rPr lang="en-US" sz="1000" dirty="0" smtClean="0"/>
              <a:t>Temperature profile of 3-D microstructure model (NREL) and low-order intra-particle model. Heat transfer via surface convection and conduction only.</a:t>
            </a:r>
          </a:p>
        </p:txBody>
      </p:sp>
      <p:pic>
        <p:nvPicPr>
          <p:cNvPr id="9" name="Picture 2" descr="Z:\users2\pciesiel\manuscripts\microstructure_model\resubmission\figures\heat_trans_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r="62880" b="47235"/>
          <a:stretch>
            <a:fillRect/>
          </a:stretch>
        </p:blipFill>
        <p:spPr bwMode="auto">
          <a:xfrm>
            <a:off x="6781799" y="918865"/>
            <a:ext cx="2187604" cy="16764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Oval 9"/>
          <p:cNvSpPr/>
          <p:nvPr/>
        </p:nvSpPr>
        <p:spPr>
          <a:xfrm>
            <a:off x="7086599" y="2747665"/>
            <a:ext cx="735078" cy="735078"/>
          </a:xfrm>
          <a:prstGeom prst="ellipse">
            <a:avLst/>
          </a:prstGeom>
          <a:ln>
            <a:noFill/>
          </a:ln>
          <a:effectLst>
            <a:innerShdw blurRad="63500" dist="50800" dir="8100000">
              <a:prstClr val="black">
                <a:alpha val="50000"/>
              </a:prstClr>
            </a:innerShdw>
          </a:effectLst>
          <a:scene3d>
            <a:camera prst="orthographicFront"/>
            <a:lightRig rig="threePt" dir="t"/>
          </a:scene3d>
          <a:sp3d extrusionH="127000">
            <a:bevelT w="368300" h="368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Curved Down Arrow 10"/>
          <p:cNvSpPr/>
          <p:nvPr/>
        </p:nvSpPr>
        <p:spPr>
          <a:xfrm>
            <a:off x="6324599" y="690265"/>
            <a:ext cx="12954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2" descr="Z:\users2\pciesiel\manuscripts\microstructure_model\resubmission\figures\SEM_w_model_4.pn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3974" r="83418" b="57907"/>
          <a:stretch/>
        </p:blipFill>
        <p:spPr bwMode="auto">
          <a:xfrm>
            <a:off x="5410199" y="918865"/>
            <a:ext cx="1143000" cy="174435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Curved Right Arrow 12"/>
          <p:cNvSpPr/>
          <p:nvPr/>
        </p:nvSpPr>
        <p:spPr>
          <a:xfrm rot="2787185">
            <a:off x="6158685" y="2572869"/>
            <a:ext cx="604774" cy="1063297"/>
          </a:xfrm>
          <a:prstGeom prst="curvedRightArrow">
            <a:avLst>
              <a:gd name="adj1" fmla="val 15765"/>
              <a:gd name="adj2" fmla="val 3967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rot="2704106">
            <a:off x="8194660" y="2367671"/>
            <a:ext cx="557807" cy="1337542"/>
          </a:xfrm>
          <a:prstGeom prst="curvedLeftArrow">
            <a:avLst>
              <a:gd name="adj1" fmla="val 18429"/>
              <a:gd name="adj2" fmla="val 4336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7772399" y="2671465"/>
            <a:ext cx="866969" cy="461665"/>
          </a:xfrm>
          <a:prstGeom prst="rect">
            <a:avLst/>
          </a:prstGeom>
          <a:noFill/>
        </p:spPr>
        <p:txBody>
          <a:bodyPr wrap="none" rtlCol="0">
            <a:spAutoFit/>
          </a:bodyPr>
          <a:lstStyle/>
          <a:p>
            <a:r>
              <a:rPr lang="en-US" sz="1200" b="1" dirty="0" smtClean="0"/>
              <a:t>Low-Order</a:t>
            </a:r>
          </a:p>
          <a:p>
            <a:r>
              <a:rPr lang="en-US" sz="1200" b="1" dirty="0" smtClean="0"/>
              <a:t>Model</a:t>
            </a:r>
            <a:endParaRPr lang="en-US" sz="1200" b="1" dirty="0"/>
          </a:p>
        </p:txBody>
      </p:sp>
      <p:sp>
        <p:nvSpPr>
          <p:cNvPr id="16" name="TextBox 15"/>
          <p:cNvSpPr txBox="1"/>
          <p:nvPr/>
        </p:nvSpPr>
        <p:spPr>
          <a:xfrm>
            <a:off x="7772399" y="918865"/>
            <a:ext cx="1137940" cy="461665"/>
          </a:xfrm>
          <a:prstGeom prst="rect">
            <a:avLst/>
          </a:prstGeom>
          <a:noFill/>
        </p:spPr>
        <p:txBody>
          <a:bodyPr wrap="none" rtlCol="0">
            <a:spAutoFit/>
          </a:bodyPr>
          <a:lstStyle/>
          <a:p>
            <a:r>
              <a:rPr lang="en-US" sz="1200" b="1" dirty="0" smtClean="0"/>
              <a:t>Microstructure</a:t>
            </a:r>
          </a:p>
          <a:p>
            <a:r>
              <a:rPr lang="en-US" sz="1200" b="1" dirty="0" smtClean="0"/>
              <a:t>Model</a:t>
            </a:r>
            <a:endParaRPr lang="en-US" sz="1200" b="1" dirty="0"/>
          </a:p>
        </p:txBody>
      </p:sp>
      <p:sp>
        <p:nvSpPr>
          <p:cNvPr id="17" name="TextBox 16"/>
          <p:cNvSpPr txBox="1"/>
          <p:nvPr/>
        </p:nvSpPr>
        <p:spPr>
          <a:xfrm>
            <a:off x="5333999" y="533400"/>
            <a:ext cx="1068241" cy="461665"/>
          </a:xfrm>
          <a:prstGeom prst="rect">
            <a:avLst/>
          </a:prstGeom>
          <a:noFill/>
        </p:spPr>
        <p:txBody>
          <a:bodyPr wrap="none" rtlCol="0">
            <a:spAutoFit/>
          </a:bodyPr>
          <a:lstStyle/>
          <a:p>
            <a:r>
              <a:rPr lang="en-US" sz="1200" b="1" dirty="0" smtClean="0"/>
              <a:t>SEM image of</a:t>
            </a:r>
          </a:p>
          <a:p>
            <a:r>
              <a:rPr lang="en-US" sz="1200" b="1" dirty="0" smtClean="0"/>
              <a:t>wood particle</a:t>
            </a:r>
            <a:endParaRPr lang="en-US" sz="1200" b="1" dirty="0"/>
          </a:p>
        </p:txBody>
      </p:sp>
      <p:sp>
        <p:nvSpPr>
          <p:cNvPr id="38" name="Rectangle 37"/>
          <p:cNvSpPr/>
          <p:nvPr/>
        </p:nvSpPr>
        <p:spPr>
          <a:xfrm>
            <a:off x="381000" y="4458831"/>
            <a:ext cx="4343400" cy="2246769"/>
          </a:xfrm>
          <a:prstGeom prst="rect">
            <a:avLst/>
          </a:prstGeom>
        </p:spPr>
        <p:txBody>
          <a:bodyPr wrap="square">
            <a:spAutoFit/>
          </a:bodyPr>
          <a:lstStyle/>
          <a:p>
            <a:r>
              <a:rPr lang="en-US" sz="1400" i="1" dirty="0" smtClean="0"/>
              <a:t>where  </a:t>
            </a:r>
            <a:r>
              <a:rPr lang="el-GR" sz="1400" i="1" dirty="0" smtClean="0"/>
              <a:t>ρ</a:t>
            </a:r>
            <a:r>
              <a:rPr lang="en-US" sz="1400" i="1" dirty="0" smtClean="0"/>
              <a:t> = density (kg/m</a:t>
            </a:r>
            <a:r>
              <a:rPr lang="en-US" sz="1400" i="1" baseline="30000" dirty="0" smtClean="0"/>
              <a:t>3</a:t>
            </a:r>
            <a:r>
              <a:rPr lang="en-US" sz="1400" i="1" dirty="0" smtClean="0"/>
              <a:t>)</a:t>
            </a:r>
          </a:p>
          <a:p>
            <a:r>
              <a:rPr lang="en-US" sz="1400" i="1" dirty="0" smtClean="0"/>
              <a:t>             C</a:t>
            </a:r>
            <a:r>
              <a:rPr lang="en-US" sz="1400" i="1" baseline="-25000" dirty="0" smtClean="0"/>
              <a:t>p</a:t>
            </a:r>
            <a:r>
              <a:rPr lang="en-US" sz="1400" i="1" dirty="0" smtClean="0"/>
              <a:t> = heat capacity (J / kg·K)</a:t>
            </a:r>
          </a:p>
          <a:p>
            <a:r>
              <a:rPr lang="en-US" sz="1400" i="1" dirty="0" smtClean="0"/>
              <a:t>             k = thermal conductivity (W / m·K)</a:t>
            </a:r>
          </a:p>
          <a:p>
            <a:r>
              <a:rPr lang="en-US" sz="1400" i="1" dirty="0" smtClean="0"/>
              <a:t>             T = temperature (K)</a:t>
            </a:r>
          </a:p>
          <a:p>
            <a:r>
              <a:rPr lang="en-US" sz="1400" i="1" dirty="0" smtClean="0"/>
              <a:t>             T</a:t>
            </a:r>
            <a:r>
              <a:rPr lang="en-US" sz="1400" i="1" baseline="-25000" dirty="0" smtClean="0"/>
              <a:t>∞</a:t>
            </a:r>
            <a:r>
              <a:rPr lang="en-US" sz="1400" i="1" dirty="0" smtClean="0"/>
              <a:t> = ambient temperature (K)</a:t>
            </a:r>
          </a:p>
          <a:p>
            <a:r>
              <a:rPr lang="en-US" sz="1400" i="1" dirty="0" smtClean="0"/>
              <a:t>             T</a:t>
            </a:r>
            <a:r>
              <a:rPr lang="en-US" sz="1400" i="1" baseline="-25000" dirty="0" smtClean="0"/>
              <a:t>R</a:t>
            </a:r>
            <a:r>
              <a:rPr lang="en-US" sz="1400" i="1" dirty="0" smtClean="0"/>
              <a:t> = surface temperature (K)</a:t>
            </a:r>
          </a:p>
          <a:p>
            <a:r>
              <a:rPr lang="en-US" sz="1400" i="1" dirty="0" smtClean="0"/>
              <a:t>             r = radius (m)</a:t>
            </a:r>
          </a:p>
          <a:p>
            <a:r>
              <a:rPr lang="en-US" sz="1400" i="1" dirty="0" smtClean="0"/>
              <a:t>             b = shape factor of 0=slab, 1=cylinder, 2=sphere</a:t>
            </a:r>
          </a:p>
          <a:p>
            <a:r>
              <a:rPr lang="en-US" sz="1400" i="1" dirty="0" smtClean="0"/>
              <a:t>             g = heat generation (W/m</a:t>
            </a:r>
            <a:r>
              <a:rPr lang="en-US" sz="1400" i="1" baseline="30000" dirty="0" smtClean="0"/>
              <a:t>3</a:t>
            </a:r>
            <a:r>
              <a:rPr lang="en-US" sz="1400" i="1" dirty="0" smtClean="0"/>
              <a:t>)</a:t>
            </a:r>
          </a:p>
          <a:p>
            <a:r>
              <a:rPr lang="en-US" sz="1400" i="1" dirty="0" smtClean="0"/>
              <a:t>             h = heat transfer coefficient (W / m</a:t>
            </a:r>
            <a:r>
              <a:rPr lang="en-US" sz="1400" i="1" baseline="30000" dirty="0" smtClean="0"/>
              <a:t>2</a:t>
            </a:r>
            <a:r>
              <a:rPr lang="en-US" sz="1400" i="1" dirty="0" smtClean="0"/>
              <a:t>·K)</a:t>
            </a:r>
          </a:p>
        </p:txBody>
      </p:sp>
      <p:pic>
        <p:nvPicPr>
          <p:cNvPr id="17410" name="Picture 2" descr="http://latex.codecogs.com/png.latex?%5Cdpi%7B300%7D%20%5Cbegin%7Balign*%7D%20%5Crho%5C%2C%20C_p%5C%2C%20%5Cfrac%7B%5Cpartial%20T%7D%7B%5Cpartial%20t%7D%20%26%3D%20%5Cfrac%7B1%7D%7Br%5Eb%7D%5Cfrac%7B%5Cpartial%20%7D%7B%5Cpartial%20r%7D%5Cleft%28k%5C%2C%20r%5Eb%20%5Cfrac%7B%5Cpartial%20T%7D%7B%5Cpartial%20r%7D%20%5Cright%29%20&amp;plus;%20g%20%5C%5C%20k%5C%2C%20%5Cleft.%20%5Cfrac%7B%5Cpartial%20T%7D%7B%5Cpartial%20r%7D%20%5Cright%7C_%7Br%3DR%7D%20%26%3D%20h%5C%2C%20%28T_%5Cinfty-T_R%29%20%5C%5C%20%5Cleft.%20%5Cfrac%7B%5Cpartial%20T%7D%7B%5Cpartial%20r%7D%20%5Cright%7C_%7Br%3D0%7D%20%26%3D%200%20%5Cend%7Balign*%7D"/>
          <p:cNvPicPr>
            <a:picLocks noChangeAspect="1" noChangeArrowheads="1"/>
          </p:cNvPicPr>
          <p:nvPr/>
        </p:nvPicPr>
        <p:blipFill>
          <a:blip r:embed="rId6" cstate="print"/>
          <a:srcRect/>
          <a:stretch>
            <a:fillRect/>
          </a:stretch>
        </p:blipFill>
        <p:spPr bwMode="auto">
          <a:xfrm>
            <a:off x="457200" y="2514600"/>
            <a:ext cx="3325878" cy="18781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976B89-B934-42B7-BBE1-B47766382DCC}" type="slidenum">
              <a:rPr lang="en-US" smtClean="0"/>
              <a:pPr/>
              <a:t>9</a:t>
            </a:fld>
            <a:endParaRPr lang="en-US"/>
          </a:p>
        </p:txBody>
      </p:sp>
      <p:sp>
        <p:nvSpPr>
          <p:cNvPr id="5" name="Rectangle 4"/>
          <p:cNvSpPr/>
          <p:nvPr/>
        </p:nvSpPr>
        <p:spPr>
          <a:xfrm>
            <a:off x="0" y="0"/>
            <a:ext cx="9144000" cy="54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mj-lt"/>
              </a:rPr>
              <a:t>LOIP kinetics are based on available data</a:t>
            </a:r>
          </a:p>
        </p:txBody>
      </p:sp>
      <p:sp>
        <p:nvSpPr>
          <p:cNvPr id="6" name="Content Placeholder 2"/>
          <p:cNvSpPr>
            <a:spLocks noGrp="1"/>
          </p:cNvSpPr>
          <p:nvPr>
            <p:ph idx="1"/>
          </p:nvPr>
        </p:nvSpPr>
        <p:spPr>
          <a:xfrm>
            <a:off x="152400" y="685800"/>
            <a:ext cx="5410200" cy="4876800"/>
          </a:xfrm>
        </p:spPr>
        <p:txBody>
          <a:bodyPr>
            <a:normAutofit/>
          </a:bodyPr>
          <a:lstStyle/>
          <a:p>
            <a:pPr marL="174625" indent="-174625">
              <a:buNone/>
            </a:pPr>
            <a:r>
              <a:rPr lang="en-US" sz="2000" b="1" dirty="0" smtClean="0"/>
              <a:t>Available kinetics are typically very simplified</a:t>
            </a:r>
          </a:p>
          <a:p>
            <a:pPr marL="174625" indent="-174625"/>
            <a:r>
              <a:rPr lang="en-US" sz="2000" dirty="0" smtClean="0"/>
              <a:t>Primary and secondary reactions produce gas, tar (condensable liquid or bio-oil), and char</a:t>
            </a:r>
          </a:p>
          <a:p>
            <a:pPr marL="174625" indent="-174625"/>
            <a:r>
              <a:rPr lang="en-US" sz="2000" dirty="0" smtClean="0"/>
              <a:t>Non-condensable gases</a:t>
            </a:r>
          </a:p>
          <a:p>
            <a:pPr marL="574675" lvl="1" indent="-174625"/>
            <a:r>
              <a:rPr lang="en-US" sz="1600" dirty="0" smtClean="0"/>
              <a:t>light gases such as H</a:t>
            </a:r>
            <a:r>
              <a:rPr lang="en-US" sz="1600" baseline="-25000" dirty="0" smtClean="0"/>
              <a:t>2</a:t>
            </a:r>
            <a:r>
              <a:rPr lang="en-US" sz="1600" dirty="0" smtClean="0"/>
              <a:t>, CO, CO</a:t>
            </a:r>
            <a:r>
              <a:rPr lang="en-US" sz="1600" baseline="-25000" dirty="0" smtClean="0"/>
              <a:t>2</a:t>
            </a:r>
            <a:r>
              <a:rPr lang="en-US" sz="1600" dirty="0" smtClean="0"/>
              <a:t>, H</a:t>
            </a:r>
            <a:r>
              <a:rPr lang="en-US" sz="1600" baseline="-25000" dirty="0" smtClean="0"/>
              <a:t>2</a:t>
            </a:r>
            <a:r>
              <a:rPr lang="en-US" sz="1600" dirty="0" smtClean="0"/>
              <a:t>O, CH</a:t>
            </a:r>
            <a:r>
              <a:rPr lang="en-US" sz="1600" baseline="-25000" dirty="0" smtClean="0"/>
              <a:t>4</a:t>
            </a:r>
            <a:r>
              <a:rPr lang="en-US" sz="1600" dirty="0" smtClean="0"/>
              <a:t>, etc.</a:t>
            </a:r>
          </a:p>
          <a:p>
            <a:pPr marL="174625" indent="-174625"/>
            <a:r>
              <a:rPr lang="en-US" sz="2000" dirty="0" smtClean="0"/>
              <a:t>Condensable volatiles</a:t>
            </a:r>
          </a:p>
          <a:p>
            <a:pPr marL="574675" lvl="1" indent="-174625"/>
            <a:r>
              <a:rPr lang="en-US" sz="1600" dirty="0" smtClean="0"/>
              <a:t>heavy organics and inorganics</a:t>
            </a:r>
          </a:p>
          <a:p>
            <a:pPr marL="574675" lvl="1" indent="-174625"/>
            <a:r>
              <a:rPr lang="en-US" sz="1600" dirty="0" smtClean="0"/>
              <a:t>vapors and aerosols react within and/or outside particle</a:t>
            </a:r>
          </a:p>
          <a:p>
            <a:pPr marL="174625" indent="-174625"/>
            <a:r>
              <a:rPr lang="en-US" sz="2000" dirty="0" smtClean="0"/>
              <a:t>Char as solid residue</a:t>
            </a:r>
          </a:p>
          <a:p>
            <a:pPr marL="174625" indent="-174625"/>
            <a:r>
              <a:rPr lang="en-US" sz="2000" dirty="0" smtClean="0"/>
              <a:t>Typically 1</a:t>
            </a:r>
            <a:r>
              <a:rPr lang="en-US" sz="2000" baseline="30000" dirty="0" smtClean="0"/>
              <a:t>st</a:t>
            </a:r>
            <a:r>
              <a:rPr lang="en-US" sz="2000" dirty="0" smtClean="0"/>
              <a:t> order Arrhenius</a:t>
            </a:r>
          </a:p>
          <a:p>
            <a:pPr marL="174625" indent="-174625"/>
            <a:endParaRPr lang="en-US" sz="2000" dirty="0" smtClean="0"/>
          </a:p>
        </p:txBody>
      </p:sp>
      <p:sp>
        <p:nvSpPr>
          <p:cNvPr id="19" name="TextBox 18"/>
          <p:cNvSpPr txBox="1"/>
          <p:nvPr/>
        </p:nvSpPr>
        <p:spPr>
          <a:xfrm>
            <a:off x="5562600" y="1676400"/>
            <a:ext cx="780512" cy="307777"/>
          </a:xfrm>
          <a:prstGeom prst="rect">
            <a:avLst/>
          </a:prstGeom>
          <a:noFill/>
        </p:spPr>
        <p:txBody>
          <a:bodyPr wrap="square" rtlCol="0">
            <a:spAutoFit/>
          </a:bodyPr>
          <a:lstStyle/>
          <a:p>
            <a:pPr defTabSz="457200"/>
            <a:r>
              <a:rPr lang="en-US" sz="1400" dirty="0" smtClean="0">
                <a:solidFill>
                  <a:prstClr val="black"/>
                </a:solidFill>
              </a:rPr>
              <a:t>biomass</a:t>
            </a:r>
          </a:p>
        </p:txBody>
      </p:sp>
      <p:sp>
        <p:nvSpPr>
          <p:cNvPr id="20" name="TextBox 19"/>
          <p:cNvSpPr txBox="1"/>
          <p:nvPr/>
        </p:nvSpPr>
        <p:spPr>
          <a:xfrm>
            <a:off x="6858000" y="1676400"/>
            <a:ext cx="406555" cy="307777"/>
          </a:xfrm>
          <a:prstGeom prst="rect">
            <a:avLst/>
          </a:prstGeom>
          <a:noFill/>
        </p:spPr>
        <p:txBody>
          <a:bodyPr wrap="square" rtlCol="0">
            <a:spAutoFit/>
          </a:bodyPr>
          <a:lstStyle/>
          <a:p>
            <a:pPr defTabSz="457200"/>
            <a:r>
              <a:rPr lang="en-US" sz="1400" dirty="0" smtClean="0">
                <a:solidFill>
                  <a:prstClr val="black"/>
                </a:solidFill>
              </a:rPr>
              <a:t>tar</a:t>
            </a:r>
          </a:p>
        </p:txBody>
      </p:sp>
      <p:sp>
        <p:nvSpPr>
          <p:cNvPr id="21" name="TextBox 20"/>
          <p:cNvSpPr txBox="1"/>
          <p:nvPr/>
        </p:nvSpPr>
        <p:spPr>
          <a:xfrm>
            <a:off x="6832444" y="2010037"/>
            <a:ext cx="558956" cy="307777"/>
          </a:xfrm>
          <a:prstGeom prst="rect">
            <a:avLst/>
          </a:prstGeom>
          <a:noFill/>
        </p:spPr>
        <p:txBody>
          <a:bodyPr wrap="square" rtlCol="0">
            <a:spAutoFit/>
          </a:bodyPr>
          <a:lstStyle/>
          <a:p>
            <a:pPr defTabSz="457200"/>
            <a:r>
              <a:rPr lang="en-US" sz="1400" dirty="0" smtClean="0">
                <a:solidFill>
                  <a:prstClr val="black"/>
                </a:solidFill>
              </a:rPr>
              <a:t>char</a:t>
            </a:r>
          </a:p>
        </p:txBody>
      </p:sp>
      <p:sp>
        <p:nvSpPr>
          <p:cNvPr id="22" name="TextBox 21"/>
          <p:cNvSpPr txBox="1"/>
          <p:nvPr/>
        </p:nvSpPr>
        <p:spPr>
          <a:xfrm>
            <a:off x="6858000" y="1324237"/>
            <a:ext cx="457200" cy="307777"/>
          </a:xfrm>
          <a:prstGeom prst="rect">
            <a:avLst/>
          </a:prstGeom>
          <a:noFill/>
        </p:spPr>
        <p:txBody>
          <a:bodyPr wrap="square" rtlCol="0">
            <a:spAutoFit/>
          </a:bodyPr>
          <a:lstStyle/>
          <a:p>
            <a:pPr defTabSz="457200"/>
            <a:r>
              <a:rPr lang="en-US" sz="1400" dirty="0" smtClean="0">
                <a:solidFill>
                  <a:prstClr val="black"/>
                </a:solidFill>
              </a:rPr>
              <a:t>gas</a:t>
            </a:r>
          </a:p>
        </p:txBody>
      </p:sp>
      <p:cxnSp>
        <p:nvCxnSpPr>
          <p:cNvPr id="23" name="Straight Arrow Connector 22"/>
          <p:cNvCxnSpPr>
            <a:stCxn id="19" idx="3"/>
            <a:endCxn id="22" idx="1"/>
          </p:cNvCxnSpPr>
          <p:nvPr/>
        </p:nvCxnSpPr>
        <p:spPr>
          <a:xfrm flipV="1">
            <a:off x="6343112" y="1478126"/>
            <a:ext cx="514888" cy="352163"/>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9" idx="3"/>
            <a:endCxn id="21" idx="1"/>
          </p:cNvCxnSpPr>
          <p:nvPr/>
        </p:nvCxnSpPr>
        <p:spPr>
          <a:xfrm>
            <a:off x="6343112" y="1830289"/>
            <a:ext cx="489332" cy="33363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785218" y="1857637"/>
            <a:ext cx="520582" cy="307777"/>
          </a:xfrm>
          <a:prstGeom prst="rect">
            <a:avLst/>
          </a:prstGeom>
          <a:noFill/>
        </p:spPr>
        <p:txBody>
          <a:bodyPr wrap="square" rtlCol="0">
            <a:spAutoFit/>
          </a:bodyPr>
          <a:lstStyle/>
          <a:p>
            <a:pPr defTabSz="457200"/>
            <a:r>
              <a:rPr lang="en-US" sz="1400" dirty="0" smtClean="0">
                <a:solidFill>
                  <a:prstClr val="black"/>
                </a:solidFill>
              </a:rPr>
              <a:t>char</a:t>
            </a:r>
          </a:p>
        </p:txBody>
      </p:sp>
      <p:sp>
        <p:nvSpPr>
          <p:cNvPr id="26" name="TextBox 25"/>
          <p:cNvSpPr txBox="1"/>
          <p:nvPr/>
        </p:nvSpPr>
        <p:spPr>
          <a:xfrm>
            <a:off x="7785218" y="1473660"/>
            <a:ext cx="444382" cy="307777"/>
          </a:xfrm>
          <a:prstGeom prst="rect">
            <a:avLst/>
          </a:prstGeom>
          <a:noFill/>
        </p:spPr>
        <p:txBody>
          <a:bodyPr wrap="square" rtlCol="0">
            <a:spAutoFit/>
          </a:bodyPr>
          <a:lstStyle/>
          <a:p>
            <a:pPr defTabSz="457200"/>
            <a:r>
              <a:rPr lang="en-US" sz="1400" dirty="0" smtClean="0">
                <a:solidFill>
                  <a:prstClr val="black"/>
                </a:solidFill>
              </a:rPr>
              <a:t>gas</a:t>
            </a:r>
          </a:p>
        </p:txBody>
      </p:sp>
      <p:cxnSp>
        <p:nvCxnSpPr>
          <p:cNvPr id="27" name="Straight Arrow Connector 26"/>
          <p:cNvCxnSpPr>
            <a:stCxn id="20" idx="3"/>
            <a:endCxn id="26" idx="1"/>
          </p:cNvCxnSpPr>
          <p:nvPr/>
        </p:nvCxnSpPr>
        <p:spPr>
          <a:xfrm flipV="1">
            <a:off x="7264555" y="1627549"/>
            <a:ext cx="520663" cy="202740"/>
          </a:xfrm>
          <a:prstGeom prst="straightConnector1">
            <a:avLst/>
          </a:prstGeom>
          <a:ln w="1905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0" idx="3"/>
            <a:endCxn id="25" idx="1"/>
          </p:cNvCxnSpPr>
          <p:nvPr/>
        </p:nvCxnSpPr>
        <p:spPr>
          <a:xfrm>
            <a:off x="7264555" y="1830289"/>
            <a:ext cx="520663" cy="181237"/>
          </a:xfrm>
          <a:prstGeom prst="straightConnector1">
            <a:avLst/>
          </a:prstGeom>
          <a:ln w="1905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9" idx="3"/>
            <a:endCxn id="20" idx="1"/>
          </p:cNvCxnSpPr>
          <p:nvPr/>
        </p:nvCxnSpPr>
        <p:spPr>
          <a:xfrm>
            <a:off x="6343112" y="1830289"/>
            <a:ext cx="51488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562600" y="1066800"/>
            <a:ext cx="1676400" cy="307777"/>
          </a:xfrm>
          <a:prstGeom prst="rect">
            <a:avLst/>
          </a:prstGeom>
          <a:noFill/>
        </p:spPr>
        <p:txBody>
          <a:bodyPr wrap="square" rtlCol="0">
            <a:spAutoFit/>
          </a:bodyPr>
          <a:lstStyle/>
          <a:p>
            <a:pPr defTabSz="457200"/>
            <a:r>
              <a:rPr lang="en-US" sz="1400" u="sng" dirty="0" smtClean="0">
                <a:solidFill>
                  <a:prstClr val="black"/>
                </a:solidFill>
              </a:rPr>
              <a:t>Primary Reactions</a:t>
            </a:r>
          </a:p>
        </p:txBody>
      </p:sp>
      <p:sp>
        <p:nvSpPr>
          <p:cNvPr id="31" name="TextBox 30"/>
          <p:cNvSpPr txBox="1"/>
          <p:nvPr/>
        </p:nvSpPr>
        <p:spPr>
          <a:xfrm>
            <a:off x="7239000" y="1066800"/>
            <a:ext cx="1752600" cy="307777"/>
          </a:xfrm>
          <a:prstGeom prst="rect">
            <a:avLst/>
          </a:prstGeom>
          <a:noFill/>
        </p:spPr>
        <p:txBody>
          <a:bodyPr wrap="square" rtlCol="0">
            <a:spAutoFit/>
          </a:bodyPr>
          <a:lstStyle/>
          <a:p>
            <a:pPr defTabSz="457200"/>
            <a:r>
              <a:rPr lang="en-US" sz="1400" u="sng" dirty="0" smtClean="0">
                <a:solidFill>
                  <a:prstClr val="black"/>
                </a:solidFill>
              </a:rPr>
              <a:t>Secondary Reactions</a:t>
            </a:r>
          </a:p>
        </p:txBody>
      </p:sp>
      <p:sp>
        <p:nvSpPr>
          <p:cNvPr id="32" name="TextBox 31"/>
          <p:cNvSpPr txBox="1"/>
          <p:nvPr/>
        </p:nvSpPr>
        <p:spPr>
          <a:xfrm>
            <a:off x="6400800" y="1479614"/>
            <a:ext cx="228600" cy="246221"/>
          </a:xfrm>
          <a:prstGeom prst="rect">
            <a:avLst/>
          </a:prstGeom>
          <a:noFill/>
        </p:spPr>
        <p:txBody>
          <a:bodyPr wrap="square" rtlCol="0">
            <a:spAutoFit/>
          </a:bodyPr>
          <a:lstStyle/>
          <a:p>
            <a:pPr defTabSz="457200"/>
            <a:r>
              <a:rPr lang="en-US" sz="1000" dirty="0" smtClean="0">
                <a:solidFill>
                  <a:prstClr val="black"/>
                </a:solidFill>
              </a:rPr>
              <a:t>1</a:t>
            </a:r>
          </a:p>
        </p:txBody>
      </p:sp>
      <p:sp>
        <p:nvSpPr>
          <p:cNvPr id="33" name="TextBox 32"/>
          <p:cNvSpPr txBox="1"/>
          <p:nvPr/>
        </p:nvSpPr>
        <p:spPr>
          <a:xfrm>
            <a:off x="6553200" y="1632014"/>
            <a:ext cx="228600" cy="246221"/>
          </a:xfrm>
          <a:prstGeom prst="rect">
            <a:avLst/>
          </a:prstGeom>
          <a:noFill/>
        </p:spPr>
        <p:txBody>
          <a:bodyPr wrap="square" rtlCol="0">
            <a:spAutoFit/>
          </a:bodyPr>
          <a:lstStyle/>
          <a:p>
            <a:pPr defTabSz="457200"/>
            <a:r>
              <a:rPr lang="en-US" sz="1000" dirty="0" smtClean="0">
                <a:solidFill>
                  <a:prstClr val="black"/>
                </a:solidFill>
              </a:rPr>
              <a:t>2</a:t>
            </a:r>
          </a:p>
        </p:txBody>
      </p:sp>
      <p:sp>
        <p:nvSpPr>
          <p:cNvPr id="34" name="TextBox 33"/>
          <p:cNvSpPr txBox="1"/>
          <p:nvPr/>
        </p:nvSpPr>
        <p:spPr>
          <a:xfrm>
            <a:off x="6400800" y="1936814"/>
            <a:ext cx="228600" cy="246221"/>
          </a:xfrm>
          <a:prstGeom prst="rect">
            <a:avLst/>
          </a:prstGeom>
          <a:noFill/>
        </p:spPr>
        <p:txBody>
          <a:bodyPr wrap="square" rtlCol="0">
            <a:spAutoFit/>
          </a:bodyPr>
          <a:lstStyle/>
          <a:p>
            <a:pPr defTabSz="457200"/>
            <a:r>
              <a:rPr lang="en-US" sz="1000" dirty="0" smtClean="0">
                <a:solidFill>
                  <a:prstClr val="black"/>
                </a:solidFill>
              </a:rPr>
              <a:t>3</a:t>
            </a:r>
          </a:p>
        </p:txBody>
      </p:sp>
      <p:sp>
        <p:nvSpPr>
          <p:cNvPr id="35" name="TextBox 34"/>
          <p:cNvSpPr txBox="1"/>
          <p:nvPr/>
        </p:nvSpPr>
        <p:spPr>
          <a:xfrm>
            <a:off x="7315200" y="1538193"/>
            <a:ext cx="228600" cy="246221"/>
          </a:xfrm>
          <a:prstGeom prst="rect">
            <a:avLst/>
          </a:prstGeom>
          <a:noFill/>
        </p:spPr>
        <p:txBody>
          <a:bodyPr wrap="square" rtlCol="0">
            <a:spAutoFit/>
          </a:bodyPr>
          <a:lstStyle/>
          <a:p>
            <a:pPr defTabSz="457200"/>
            <a:r>
              <a:rPr lang="en-US" sz="1000" dirty="0" smtClean="0">
                <a:solidFill>
                  <a:prstClr val="black"/>
                </a:solidFill>
              </a:rPr>
              <a:t>4</a:t>
            </a:r>
          </a:p>
        </p:txBody>
      </p:sp>
      <p:sp>
        <p:nvSpPr>
          <p:cNvPr id="36" name="TextBox 35"/>
          <p:cNvSpPr txBox="1"/>
          <p:nvPr/>
        </p:nvSpPr>
        <p:spPr>
          <a:xfrm>
            <a:off x="7315200" y="1860614"/>
            <a:ext cx="228600" cy="246221"/>
          </a:xfrm>
          <a:prstGeom prst="rect">
            <a:avLst/>
          </a:prstGeom>
          <a:noFill/>
        </p:spPr>
        <p:txBody>
          <a:bodyPr wrap="square" rtlCol="0">
            <a:spAutoFit/>
          </a:bodyPr>
          <a:lstStyle/>
          <a:p>
            <a:pPr defTabSz="457200"/>
            <a:r>
              <a:rPr lang="en-US" sz="1000" dirty="0" smtClean="0">
                <a:solidFill>
                  <a:prstClr val="black"/>
                </a:solidFill>
              </a:rPr>
              <a:t>5</a:t>
            </a:r>
          </a:p>
        </p:txBody>
      </p:sp>
      <p:graphicFrame>
        <p:nvGraphicFramePr>
          <p:cNvPr id="37" name="Table 36"/>
          <p:cNvGraphicFramePr>
            <a:graphicFrameLocks noGrp="1"/>
          </p:cNvGraphicFramePr>
          <p:nvPr/>
        </p:nvGraphicFramePr>
        <p:xfrm>
          <a:off x="6252130" y="2909043"/>
          <a:ext cx="2282271" cy="1463040"/>
        </p:xfrm>
        <a:graphic>
          <a:graphicData uri="http://schemas.openxmlformats.org/drawingml/2006/table">
            <a:tbl>
              <a:tblPr firstRow="1">
                <a:tableStyleId>{9D7B26C5-4107-4FEC-AEDC-1716B250A1EF}</a:tableStyleId>
              </a:tblPr>
              <a:tblGrid>
                <a:gridCol w="755197"/>
                <a:gridCol w="671796"/>
                <a:gridCol w="855278"/>
              </a:tblGrid>
              <a:tr h="203200">
                <a:tc>
                  <a:txBody>
                    <a:bodyPr/>
                    <a:lstStyle/>
                    <a:p>
                      <a:r>
                        <a:rPr lang="en-US" sz="1000" dirty="0" smtClean="0"/>
                        <a:t>Reaction</a:t>
                      </a:r>
                      <a:endParaRPr lang="en-US" sz="1000" dirty="0"/>
                    </a:p>
                  </a:txBody>
                  <a:tcPr/>
                </a:tc>
                <a:tc>
                  <a:txBody>
                    <a:bodyPr/>
                    <a:lstStyle/>
                    <a:p>
                      <a:r>
                        <a:rPr lang="en-US" sz="1000" dirty="0" smtClean="0"/>
                        <a:t>A  (1/s)</a:t>
                      </a:r>
                      <a:endParaRPr lang="en-US" sz="1000" dirty="0"/>
                    </a:p>
                  </a:txBody>
                  <a:tcPr/>
                </a:tc>
                <a:tc>
                  <a:txBody>
                    <a:bodyPr/>
                    <a:lstStyle/>
                    <a:p>
                      <a:r>
                        <a:rPr lang="en-US" sz="1000" dirty="0" smtClean="0"/>
                        <a:t>E  (kJ/mol)</a:t>
                      </a:r>
                      <a:endParaRPr lang="en-US" sz="1000" dirty="0"/>
                    </a:p>
                  </a:txBody>
                  <a:tcPr/>
                </a:tc>
              </a:tr>
              <a:tr h="203200">
                <a:tc>
                  <a:txBody>
                    <a:bodyPr/>
                    <a:lstStyle/>
                    <a:p>
                      <a:pPr algn="ctr"/>
                      <a:r>
                        <a:rPr lang="en-US" sz="1000" dirty="0" smtClean="0"/>
                        <a:t>1</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1.3e8</a:t>
                      </a:r>
                      <a:endParaRPr lang="en-US" sz="1000" dirty="0"/>
                    </a:p>
                  </a:txBody>
                  <a:tcPr/>
                </a:tc>
                <a:tc>
                  <a:txBody>
                    <a:bodyPr/>
                    <a:lstStyle/>
                    <a:p>
                      <a:r>
                        <a:rPr lang="en-US" sz="1000" dirty="0" smtClean="0"/>
                        <a:t>140</a:t>
                      </a:r>
                      <a:endParaRPr lang="en-US" sz="1000" dirty="0"/>
                    </a:p>
                  </a:txBody>
                  <a:tcPr/>
                </a:tc>
              </a:tr>
              <a:tr h="203200">
                <a:tc>
                  <a:txBody>
                    <a:bodyPr/>
                    <a:lstStyle/>
                    <a:p>
                      <a:pPr algn="ctr"/>
                      <a:r>
                        <a:rPr lang="en-US" sz="1000" dirty="0" smtClean="0"/>
                        <a:t>2</a:t>
                      </a:r>
                      <a:endParaRPr lang="en-US" sz="1000" dirty="0"/>
                    </a:p>
                  </a:txBody>
                  <a:tcPr/>
                </a:tc>
                <a:tc>
                  <a:txBody>
                    <a:bodyPr/>
                    <a:lstStyle/>
                    <a:p>
                      <a:r>
                        <a:rPr lang="en-US" sz="1000" dirty="0" smtClean="0"/>
                        <a:t>2e8</a:t>
                      </a:r>
                      <a:endParaRPr lang="en-US" sz="1000" dirty="0"/>
                    </a:p>
                  </a:txBody>
                  <a:tcPr/>
                </a:tc>
                <a:tc>
                  <a:txBody>
                    <a:bodyPr/>
                    <a:lstStyle/>
                    <a:p>
                      <a:r>
                        <a:rPr lang="en-US" sz="1000" dirty="0" smtClean="0"/>
                        <a:t>133</a:t>
                      </a:r>
                      <a:endParaRPr lang="en-US" sz="1000" dirty="0"/>
                    </a:p>
                  </a:txBody>
                  <a:tcPr/>
                </a:tc>
              </a:tr>
              <a:tr h="203200">
                <a:tc>
                  <a:txBody>
                    <a:bodyPr/>
                    <a:lstStyle/>
                    <a:p>
                      <a:pPr algn="ctr"/>
                      <a:r>
                        <a:rPr lang="en-US" sz="1000" dirty="0" smtClean="0"/>
                        <a:t>3</a:t>
                      </a:r>
                      <a:endParaRPr lang="en-US" sz="1000" dirty="0"/>
                    </a:p>
                  </a:txBody>
                  <a:tcPr/>
                </a:tc>
                <a:tc>
                  <a:txBody>
                    <a:bodyPr/>
                    <a:lstStyle/>
                    <a:p>
                      <a:r>
                        <a:rPr lang="en-US" sz="1000" dirty="0" smtClean="0"/>
                        <a:t>1.08e7</a:t>
                      </a:r>
                    </a:p>
                  </a:txBody>
                  <a:tcPr/>
                </a:tc>
                <a:tc>
                  <a:txBody>
                    <a:bodyPr/>
                    <a:lstStyle/>
                    <a:p>
                      <a:r>
                        <a:rPr lang="en-US" sz="1000" dirty="0" smtClean="0"/>
                        <a:t>121</a:t>
                      </a:r>
                      <a:endParaRPr lang="en-US" sz="1000" dirty="0"/>
                    </a:p>
                  </a:txBody>
                  <a:tcPr/>
                </a:tc>
              </a:tr>
              <a:tr h="203200">
                <a:tc>
                  <a:txBody>
                    <a:bodyPr/>
                    <a:lstStyle/>
                    <a:p>
                      <a:pPr algn="ctr"/>
                      <a:r>
                        <a:rPr lang="en-US" sz="1000" dirty="0" smtClean="0"/>
                        <a:t>4</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4.28e6</a:t>
                      </a:r>
                      <a:endParaRPr lang="en-US" sz="1000" dirty="0"/>
                    </a:p>
                  </a:txBody>
                  <a:tcPr/>
                </a:tc>
                <a:tc>
                  <a:txBody>
                    <a:bodyPr/>
                    <a:lstStyle/>
                    <a:p>
                      <a:r>
                        <a:rPr lang="en-US" sz="1000" dirty="0" smtClean="0"/>
                        <a:t>108</a:t>
                      </a:r>
                      <a:endParaRPr lang="en-US" sz="1000" dirty="0"/>
                    </a:p>
                  </a:txBody>
                  <a:tcPr/>
                </a:tc>
              </a:tr>
              <a:tr h="203200">
                <a:tc>
                  <a:txBody>
                    <a:bodyPr/>
                    <a:lstStyle/>
                    <a:p>
                      <a:pPr algn="ctr"/>
                      <a:r>
                        <a:rPr lang="en-US" sz="1000" dirty="0" smtClean="0"/>
                        <a:t>5</a:t>
                      </a:r>
                      <a:endParaRPr lang="en-US" sz="1000" dirty="0"/>
                    </a:p>
                  </a:txBody>
                  <a:tcPr/>
                </a:tc>
                <a:tc>
                  <a:txBody>
                    <a:bodyPr/>
                    <a:lstStyle/>
                    <a:p>
                      <a:r>
                        <a:rPr lang="en-US" sz="1000" dirty="0" smtClean="0"/>
                        <a:t>1e6</a:t>
                      </a:r>
                      <a:endParaRPr lang="en-US" sz="1000" dirty="0"/>
                    </a:p>
                  </a:txBody>
                  <a:tcPr/>
                </a:tc>
                <a:tc>
                  <a:txBody>
                    <a:bodyPr/>
                    <a:lstStyle/>
                    <a:p>
                      <a:r>
                        <a:rPr lang="en-US" sz="1000" dirty="0" smtClean="0"/>
                        <a:t>108</a:t>
                      </a:r>
                      <a:endParaRPr lang="en-US" sz="1000" dirty="0"/>
                    </a:p>
                  </a:txBody>
                  <a:tcPr/>
                </a:tc>
              </a:tr>
            </a:tbl>
          </a:graphicData>
        </a:graphic>
      </p:graphicFrame>
      <p:sp>
        <p:nvSpPr>
          <p:cNvPr id="38" name="TextBox 37"/>
          <p:cNvSpPr txBox="1"/>
          <p:nvPr/>
        </p:nvSpPr>
        <p:spPr>
          <a:xfrm>
            <a:off x="6132444" y="2667000"/>
            <a:ext cx="2514601" cy="246221"/>
          </a:xfrm>
          <a:prstGeom prst="rect">
            <a:avLst/>
          </a:prstGeom>
          <a:noFill/>
        </p:spPr>
        <p:txBody>
          <a:bodyPr wrap="square" rtlCol="0">
            <a:spAutoFit/>
          </a:bodyPr>
          <a:lstStyle/>
          <a:p>
            <a:pPr algn="ctr"/>
            <a:r>
              <a:rPr lang="en-US" sz="1000" dirty="0" smtClean="0"/>
              <a:t>Chan1985 and Blasi1993 kinetic parameters</a:t>
            </a:r>
            <a:endParaRPr lang="en-US" sz="1000" dirty="0"/>
          </a:p>
        </p:txBody>
      </p:sp>
      <p:pic>
        <p:nvPicPr>
          <p:cNvPr id="1028" name="Picture 4" descr="http://latex.codecogs.com/png.latex?%5Cdpi%7B300%7D%20%5Cbegin%7Balign*%7D%20K%20%26%3D%20A%5C%2C%20e%5E%7B-E%20/%20%28R%5C%2CT%29%7D%20%5C%5C%20r%20%26%3D%20K%20%5Ccdot%20%5Crho_i%20%5C%5C%20%5Crho_f%20%26%3D%20%5Crho_i%20&amp;plus;%20r%20%5Ccdot%20%5CDelta%20t%20%5Cend%7Balign*%7D"/>
          <p:cNvPicPr>
            <a:picLocks noChangeAspect="1" noChangeArrowheads="1"/>
          </p:cNvPicPr>
          <p:nvPr/>
        </p:nvPicPr>
        <p:blipFill>
          <a:blip r:embed="rId2" cstate="print"/>
          <a:srcRect/>
          <a:stretch>
            <a:fillRect/>
          </a:stretch>
        </p:blipFill>
        <p:spPr bwMode="auto">
          <a:xfrm>
            <a:off x="381000" y="4191000"/>
            <a:ext cx="2057400" cy="1261382"/>
          </a:xfrm>
          <a:prstGeom prst="rect">
            <a:avLst/>
          </a:prstGeom>
          <a:noFill/>
        </p:spPr>
      </p:pic>
      <p:sp>
        <p:nvSpPr>
          <p:cNvPr id="39" name="Rectangle 38"/>
          <p:cNvSpPr/>
          <p:nvPr/>
        </p:nvSpPr>
        <p:spPr>
          <a:xfrm>
            <a:off x="2770125" y="4114800"/>
            <a:ext cx="3478275" cy="1384995"/>
          </a:xfrm>
          <a:prstGeom prst="rect">
            <a:avLst/>
          </a:prstGeom>
        </p:spPr>
        <p:txBody>
          <a:bodyPr wrap="square">
            <a:spAutoFit/>
          </a:bodyPr>
          <a:lstStyle/>
          <a:p>
            <a:r>
              <a:rPr lang="en-US" sz="1400" i="1" dirty="0" smtClean="0"/>
              <a:t>where  A = pre-factor (1/s)</a:t>
            </a:r>
          </a:p>
          <a:p>
            <a:r>
              <a:rPr lang="en-US" sz="1400" i="1" dirty="0" smtClean="0"/>
              <a:t>             E = activation energy (kJ/mol)</a:t>
            </a:r>
          </a:p>
          <a:p>
            <a:r>
              <a:rPr lang="en-US" sz="1400" i="1" dirty="0" smtClean="0"/>
              <a:t>             R = universal gas constant (kJ / </a:t>
            </a:r>
            <a:r>
              <a:rPr lang="en-US" sz="1400" i="1" dirty="0" err="1" smtClean="0"/>
              <a:t>mol·K</a:t>
            </a:r>
            <a:r>
              <a:rPr lang="en-US" sz="1400" i="1" dirty="0" smtClean="0"/>
              <a:t>)</a:t>
            </a:r>
          </a:p>
          <a:p>
            <a:r>
              <a:rPr lang="en-US" sz="1400" i="1" dirty="0" smtClean="0"/>
              <a:t>             r = reaction rate (</a:t>
            </a:r>
            <a:r>
              <a:rPr lang="el-GR" sz="1400" i="1" dirty="0" smtClean="0"/>
              <a:t>ρ</a:t>
            </a:r>
            <a:r>
              <a:rPr lang="en-US" sz="1400" i="1" dirty="0" smtClean="0"/>
              <a:t>/s)</a:t>
            </a:r>
          </a:p>
          <a:p>
            <a:r>
              <a:rPr lang="en-US" sz="1400" i="1" dirty="0" smtClean="0"/>
              <a:t>             </a:t>
            </a:r>
            <a:r>
              <a:rPr lang="el-GR" sz="1400" i="1" dirty="0" smtClean="0"/>
              <a:t>ρ</a:t>
            </a:r>
            <a:r>
              <a:rPr lang="en-US" sz="1400" i="1" dirty="0" smtClean="0"/>
              <a:t> = concentration (kg/m</a:t>
            </a:r>
            <a:r>
              <a:rPr lang="en-US" sz="1400" i="1" baseline="30000" dirty="0" smtClean="0"/>
              <a:t>3</a:t>
            </a:r>
            <a:r>
              <a:rPr lang="en-US" sz="1400" i="1" dirty="0" smtClean="0"/>
              <a:t>)</a:t>
            </a:r>
          </a:p>
          <a:p>
            <a:r>
              <a:rPr lang="en-US" sz="1400" i="1" dirty="0" smtClean="0"/>
              <a:t>             ∆t = time step (s)</a:t>
            </a:r>
          </a:p>
        </p:txBody>
      </p:sp>
      <p:sp>
        <p:nvSpPr>
          <p:cNvPr id="40" name="TextBox 39"/>
          <p:cNvSpPr txBox="1"/>
          <p:nvPr/>
        </p:nvSpPr>
        <p:spPr>
          <a:xfrm>
            <a:off x="304800" y="5845314"/>
            <a:ext cx="8454736" cy="707886"/>
          </a:xfrm>
          <a:prstGeom prst="rect">
            <a:avLst/>
          </a:prstGeom>
          <a:noFill/>
        </p:spPr>
        <p:txBody>
          <a:bodyPr wrap="square" rtlCol="0">
            <a:spAutoFit/>
          </a:bodyPr>
          <a:lstStyle/>
          <a:p>
            <a:r>
              <a:rPr lang="en-US" sz="2000" b="1" dirty="0" smtClean="0"/>
              <a:t>LOIP model is configured to allow multiple user specified kinetics and internal transport schemes to account for future improvements in kinetic information.</a:t>
            </a:r>
            <a:endParaRPr lang="en-U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10953</TotalTime>
  <Words>2920</Words>
  <Application>Microsoft Office PowerPoint</Application>
  <PresentationFormat>On-screen Show (4:3)</PresentationFormat>
  <Paragraphs>532</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Gavin Wiggins (ORNL) Stuart Daw (ORNL) Jack Halow (Separation Design)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Backup Slides</vt:lpstr>
      <vt:lpstr>Slide 25</vt:lpstr>
      <vt:lpstr>Slide 26</vt:lpstr>
      <vt:lpstr>Slide 27</vt:lpstr>
      <vt:lpstr>Slide 28</vt:lpstr>
      <vt:lpstr>Slide 29</vt:lpstr>
      <vt:lpstr>Slide 30</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TCS 2014</dc:title>
  <dc:creator>Gavin Wiggins</dc:creator>
  <cp:lastModifiedBy>Jack Halow</cp:lastModifiedBy>
  <cp:revision>649</cp:revision>
  <dcterms:created xsi:type="dcterms:W3CDTF">2014-07-01T18:10:30Z</dcterms:created>
  <dcterms:modified xsi:type="dcterms:W3CDTF">2015-05-04T13:01:59Z</dcterms:modified>
</cp:coreProperties>
</file>